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25"/>
  </p:notesMasterIdLst>
  <p:handoutMasterIdLst>
    <p:handoutMasterId r:id="rId26"/>
  </p:handoutMasterIdLst>
  <p:sldIdLst>
    <p:sldId id="405" r:id="rId5"/>
    <p:sldId id="410" r:id="rId6"/>
    <p:sldId id="411" r:id="rId7"/>
    <p:sldId id="544" r:id="rId8"/>
    <p:sldId id="545" r:id="rId9"/>
    <p:sldId id="271" r:id="rId10"/>
    <p:sldId id="541" r:id="rId11"/>
    <p:sldId id="549" r:id="rId12"/>
    <p:sldId id="531" r:id="rId13"/>
    <p:sldId id="417" r:id="rId14"/>
    <p:sldId id="394" r:id="rId15"/>
    <p:sldId id="409" r:id="rId16"/>
    <p:sldId id="396" r:id="rId17"/>
    <p:sldId id="301" r:id="rId18"/>
    <p:sldId id="384" r:id="rId19"/>
    <p:sldId id="412" r:id="rId20"/>
    <p:sldId id="406" r:id="rId21"/>
    <p:sldId id="387" r:id="rId22"/>
    <p:sldId id="343" r:id="rId23"/>
    <p:sldId id="416"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ttings" id="{67D30336-AC25-B24F-9319-40AA471F1463}">
          <p14:sldIdLst/>
        </p14:section>
        <p14:section name="General Slides" id="{B49FB900-E518-1F41-A2B6-5D15E4DE98CA}">
          <p14:sldIdLst>
            <p14:sldId id="405"/>
            <p14:sldId id="410"/>
            <p14:sldId id="411"/>
            <p14:sldId id="544"/>
            <p14:sldId id="545"/>
            <p14:sldId id="271"/>
            <p14:sldId id="541"/>
            <p14:sldId id="549"/>
            <p14:sldId id="531"/>
            <p14:sldId id="417"/>
            <p14:sldId id="394"/>
            <p14:sldId id="409"/>
            <p14:sldId id="396"/>
            <p14:sldId id="301"/>
            <p14:sldId id="384"/>
            <p14:sldId id="412"/>
            <p14:sldId id="406"/>
            <p14:sldId id="387"/>
            <p14:sldId id="343"/>
            <p14:sldId id="416"/>
          </p14:sldIdLst>
        </p14:section>
        <p14:section name="Resources" id="{66CE312E-31FF-FF4A-A94F-1A41FD4876D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91"/>
    <p:restoredTop sz="94674"/>
  </p:normalViewPr>
  <p:slideViewPr>
    <p:cSldViewPr snapToGrid="0" snapToObjects="1">
      <p:cViewPr varScale="1">
        <p:scale>
          <a:sx n="150" d="100"/>
          <a:sy n="150" d="100"/>
        </p:scale>
        <p:origin x="856" y="168"/>
      </p:cViewPr>
      <p:guideLst/>
    </p:cSldViewPr>
  </p:slideViewPr>
  <p:notesTextViewPr>
    <p:cViewPr>
      <p:scale>
        <a:sx n="1" d="1"/>
        <a:sy n="1" d="1"/>
      </p:scale>
      <p:origin x="0" y="0"/>
    </p:cViewPr>
  </p:notesTextViewPr>
  <p:notesViewPr>
    <p:cSldViewPr snapToGrid="0" snapToObjects="1">
      <p:cViewPr varScale="1">
        <p:scale>
          <a:sx n="121" d="100"/>
          <a:sy n="121" d="100"/>
        </p:scale>
        <p:origin x="2712"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1FCB00-1785-41A6-8125-F2792E77BE5F}"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D6735557-589A-4E9E-A383-CD1D828BE075}">
      <dgm:prSet phldrT="[Text]" custT="1"/>
      <dgm:spPr>
        <a:effectLst>
          <a:outerShdw blurRad="50800" dist="38100" dir="2700000" algn="tl" rotWithShape="0">
            <a:prstClr val="black">
              <a:alpha val="40000"/>
            </a:prstClr>
          </a:outerShdw>
        </a:effectLst>
      </dgm:spPr>
      <dgm:t>
        <a:bodyPr/>
        <a:lstStyle/>
        <a:p>
          <a:r>
            <a:rPr lang="en-US" sz="1400" dirty="0">
              <a:latin typeface="Century Gothic" panose="020B0502020202020204" pitchFamily="34" charset="0"/>
            </a:rPr>
            <a:t>Front End</a:t>
          </a:r>
        </a:p>
      </dgm:t>
    </dgm:pt>
    <dgm:pt modelId="{17589F03-86CE-4921-AFC6-F099D9637BEC}" type="parTrans" cxnId="{FF211054-8C76-46FF-B75A-EA29888976D5}">
      <dgm:prSet/>
      <dgm:spPr/>
      <dgm:t>
        <a:bodyPr/>
        <a:lstStyle/>
        <a:p>
          <a:endParaRPr lang="en-US">
            <a:latin typeface="Century Gothic" panose="020B0502020202020204" pitchFamily="34" charset="0"/>
          </a:endParaRPr>
        </a:p>
      </dgm:t>
    </dgm:pt>
    <dgm:pt modelId="{94A4BA16-4B47-45AD-8F18-30C0CC0963E1}" type="sibTrans" cxnId="{FF211054-8C76-46FF-B75A-EA29888976D5}">
      <dgm:prSet/>
      <dgm:spPr/>
      <dgm:t>
        <a:bodyPr/>
        <a:lstStyle/>
        <a:p>
          <a:endParaRPr lang="en-US">
            <a:latin typeface="Century Gothic" panose="020B0502020202020204" pitchFamily="34" charset="0"/>
          </a:endParaRPr>
        </a:p>
      </dgm:t>
    </dgm:pt>
    <dgm:pt modelId="{771085EE-7B53-49C4-A2B0-75D0B1D24AF7}">
      <dgm:prSet phldrT="[Text]" custT="1"/>
      <dgm:spPr/>
      <dgm:t>
        <a:bodyPr/>
        <a:lstStyle/>
        <a:p>
          <a:r>
            <a:rPr lang="en-US" sz="2100" b="1" dirty="0">
              <a:latin typeface="Century Gothic" panose="020B0502020202020204" pitchFamily="34" charset="0"/>
            </a:rPr>
            <a:t>Surcharge notice and display</a:t>
          </a:r>
        </a:p>
        <a:p>
          <a:endParaRPr lang="en-US" sz="1400" dirty="0">
            <a:latin typeface="Century Gothic" panose="020B0502020202020204" pitchFamily="34" charset="0"/>
          </a:endParaRPr>
        </a:p>
        <a:p>
          <a:r>
            <a:rPr lang="en-US" sz="1400" dirty="0">
              <a:latin typeface="Century Gothic" panose="020B0502020202020204" pitchFamily="34" charset="0"/>
            </a:rPr>
            <a:t>Separately list surcharge (like sales taxes):</a:t>
          </a:r>
        </a:p>
        <a:p>
          <a:r>
            <a:rPr lang="en-US" sz="1400" dirty="0">
              <a:latin typeface="Century Gothic" panose="020B0502020202020204" pitchFamily="34" charset="0"/>
            </a:rPr>
            <a:t>1. Where payment is authorized</a:t>
          </a:r>
        </a:p>
        <a:p>
          <a:r>
            <a:rPr lang="en-US" sz="1400" dirty="0">
              <a:latin typeface="Century Gothic" panose="020B0502020202020204" pitchFamily="34" charset="0"/>
            </a:rPr>
            <a:t>2. On payment confirmation/receipt</a:t>
          </a:r>
        </a:p>
        <a:p>
          <a:endParaRPr lang="en-US" sz="1500" dirty="0">
            <a:latin typeface="Century Gothic" panose="020B0502020202020204" pitchFamily="34" charset="0"/>
          </a:endParaRPr>
        </a:p>
      </dgm:t>
    </dgm:pt>
    <dgm:pt modelId="{06947AAE-6CA7-48E7-990C-5891D1947003}" type="parTrans" cxnId="{163F51E1-B89B-405C-8A60-21FF4EB98B86}">
      <dgm:prSet/>
      <dgm:spPr/>
      <dgm:t>
        <a:bodyPr/>
        <a:lstStyle/>
        <a:p>
          <a:endParaRPr lang="en-US">
            <a:latin typeface="Century Gothic" panose="020B0502020202020204" pitchFamily="34" charset="0"/>
          </a:endParaRPr>
        </a:p>
      </dgm:t>
    </dgm:pt>
    <dgm:pt modelId="{F8BF608A-E592-43D9-A362-1302AC3C7192}" type="sibTrans" cxnId="{163F51E1-B89B-405C-8A60-21FF4EB98B86}">
      <dgm:prSet/>
      <dgm:spPr/>
      <dgm:t>
        <a:bodyPr/>
        <a:lstStyle/>
        <a:p>
          <a:endParaRPr lang="en-US">
            <a:latin typeface="Century Gothic" panose="020B0502020202020204" pitchFamily="34" charset="0"/>
          </a:endParaRPr>
        </a:p>
      </dgm:t>
    </dgm:pt>
    <dgm:pt modelId="{328C3FA3-2A13-4034-97EC-30B84647EE82}">
      <dgm:prSet phldrT="[Text]" custT="1"/>
      <dgm:spPr>
        <a:solidFill>
          <a:schemeClr val="accent3"/>
        </a:solidFill>
        <a:effectLst>
          <a:outerShdw blurRad="50800" dist="38100" dir="2700000" algn="tl" rotWithShape="0">
            <a:prstClr val="black">
              <a:alpha val="40000"/>
            </a:prstClr>
          </a:outerShdw>
        </a:effectLst>
      </dgm:spPr>
      <dgm:t>
        <a:bodyPr/>
        <a:lstStyle/>
        <a:p>
          <a:r>
            <a:rPr lang="en-US" sz="1400" dirty="0">
              <a:latin typeface="Century Gothic" panose="020B0502020202020204" pitchFamily="34" charset="0"/>
            </a:rPr>
            <a:t>Middle</a:t>
          </a:r>
        </a:p>
      </dgm:t>
    </dgm:pt>
    <dgm:pt modelId="{9DC545F7-44D5-4CE8-9F1C-BEB6BAC69EC7}" type="parTrans" cxnId="{115B11F1-D157-4439-B854-1FBD22497365}">
      <dgm:prSet/>
      <dgm:spPr/>
      <dgm:t>
        <a:bodyPr/>
        <a:lstStyle/>
        <a:p>
          <a:endParaRPr lang="en-US">
            <a:latin typeface="Century Gothic" panose="020B0502020202020204" pitchFamily="34" charset="0"/>
          </a:endParaRPr>
        </a:p>
      </dgm:t>
    </dgm:pt>
    <dgm:pt modelId="{C32B09B8-57C1-4FE0-A7EA-139050F7D416}" type="sibTrans" cxnId="{115B11F1-D157-4439-B854-1FBD22497365}">
      <dgm:prSet/>
      <dgm:spPr/>
      <dgm:t>
        <a:bodyPr/>
        <a:lstStyle/>
        <a:p>
          <a:endParaRPr lang="en-US">
            <a:latin typeface="Century Gothic" panose="020B0502020202020204" pitchFamily="34" charset="0"/>
          </a:endParaRPr>
        </a:p>
      </dgm:t>
    </dgm:pt>
    <dgm:pt modelId="{33E1757A-95E3-4279-87E8-099720CAB8AE}">
      <dgm:prSet phldrT="[Text]" custT="1"/>
      <dgm:spPr/>
      <dgm:t>
        <a:bodyPr/>
        <a:lstStyle/>
        <a:p>
          <a:r>
            <a:rPr lang="en-US" sz="2100" b="1" dirty="0">
              <a:latin typeface="Century Gothic" panose="020B0502020202020204" pitchFamily="34" charset="0"/>
            </a:rPr>
            <a:t>InterPayments’ API “Call and Response”</a:t>
          </a:r>
        </a:p>
        <a:p>
          <a:endParaRPr lang="en-US" sz="1400" dirty="0">
            <a:latin typeface="Century Gothic" panose="020B0502020202020204" pitchFamily="34" charset="0"/>
          </a:endParaRPr>
        </a:p>
        <a:p>
          <a:r>
            <a:rPr lang="en-US" sz="1400" dirty="0">
              <a:latin typeface="Century Gothic" panose="020B0502020202020204" pitchFamily="34" charset="0"/>
            </a:rPr>
            <a:t>Send 3 pieces of data to InterPayments: </a:t>
          </a:r>
        </a:p>
        <a:p>
          <a:r>
            <a:rPr lang="en-US" sz="1400" dirty="0">
              <a:latin typeface="Century Gothic" panose="020B0502020202020204" pitchFamily="34" charset="0"/>
            </a:rPr>
            <a:t>1. $ Amount</a:t>
          </a:r>
        </a:p>
        <a:p>
          <a:r>
            <a:rPr lang="en-US" sz="1400" dirty="0">
              <a:latin typeface="Century Gothic" panose="020B0502020202020204" pitchFamily="34" charset="0"/>
            </a:rPr>
            <a:t>2. Cardholder billing zip code</a:t>
          </a:r>
        </a:p>
        <a:p>
          <a:r>
            <a:rPr lang="en-US" sz="1400" dirty="0">
              <a:latin typeface="Century Gothic" panose="020B0502020202020204" pitchFamily="34" charset="0"/>
            </a:rPr>
            <a:t>3. First 8 or 6 digits of card</a:t>
          </a:r>
          <a:endParaRPr lang="en-US" sz="2100" dirty="0">
            <a:latin typeface="Century Gothic" panose="020B0502020202020204" pitchFamily="34" charset="0"/>
          </a:endParaRPr>
        </a:p>
        <a:p>
          <a:endParaRPr lang="en-US" sz="2100" dirty="0">
            <a:latin typeface="Century Gothic" panose="020B0502020202020204" pitchFamily="34" charset="0"/>
          </a:endParaRPr>
        </a:p>
      </dgm:t>
    </dgm:pt>
    <dgm:pt modelId="{28391FE2-C1AD-47F2-9EB9-0420B54B7A59}" type="parTrans" cxnId="{BCACFDCC-3FC0-4A5B-8697-0B7E98FCDD7E}">
      <dgm:prSet/>
      <dgm:spPr/>
      <dgm:t>
        <a:bodyPr/>
        <a:lstStyle/>
        <a:p>
          <a:endParaRPr lang="en-US">
            <a:latin typeface="Century Gothic" panose="020B0502020202020204" pitchFamily="34" charset="0"/>
          </a:endParaRPr>
        </a:p>
      </dgm:t>
    </dgm:pt>
    <dgm:pt modelId="{2B944BF4-F544-4EC8-9D98-4F734297DBAA}" type="sibTrans" cxnId="{BCACFDCC-3FC0-4A5B-8697-0B7E98FCDD7E}">
      <dgm:prSet/>
      <dgm:spPr/>
      <dgm:t>
        <a:bodyPr/>
        <a:lstStyle/>
        <a:p>
          <a:endParaRPr lang="en-US">
            <a:latin typeface="Century Gothic" panose="020B0502020202020204" pitchFamily="34" charset="0"/>
          </a:endParaRPr>
        </a:p>
      </dgm:t>
    </dgm:pt>
    <dgm:pt modelId="{3C6CDC96-CB75-4C29-AF14-F5672287D3D5}">
      <dgm:prSet phldrT="[Text]" custT="1"/>
      <dgm:spPr>
        <a:solidFill>
          <a:schemeClr val="tx1"/>
        </a:solidFill>
        <a:effectLst>
          <a:outerShdw blurRad="50800" dist="38100" dir="2700000" algn="tl" rotWithShape="0">
            <a:prstClr val="black">
              <a:alpha val="40000"/>
            </a:prstClr>
          </a:outerShdw>
        </a:effectLst>
      </dgm:spPr>
      <dgm:t>
        <a:bodyPr/>
        <a:lstStyle/>
        <a:p>
          <a:r>
            <a:rPr lang="en-US" sz="1400" dirty="0">
              <a:latin typeface="Century Gothic" panose="020B0502020202020204" pitchFamily="34" charset="0"/>
            </a:rPr>
            <a:t>Back End</a:t>
          </a:r>
        </a:p>
      </dgm:t>
    </dgm:pt>
    <dgm:pt modelId="{652EE511-E903-4209-ABC7-35DED4CD68C9}" type="parTrans" cxnId="{856065CD-70DF-44E6-867A-E354E0C78558}">
      <dgm:prSet/>
      <dgm:spPr/>
      <dgm:t>
        <a:bodyPr/>
        <a:lstStyle/>
        <a:p>
          <a:endParaRPr lang="en-US">
            <a:latin typeface="Century Gothic" panose="020B0502020202020204" pitchFamily="34" charset="0"/>
          </a:endParaRPr>
        </a:p>
      </dgm:t>
    </dgm:pt>
    <dgm:pt modelId="{77CB5AE4-E8D6-421B-A1F6-5125A2F82353}" type="sibTrans" cxnId="{856065CD-70DF-44E6-867A-E354E0C78558}">
      <dgm:prSet/>
      <dgm:spPr/>
      <dgm:t>
        <a:bodyPr/>
        <a:lstStyle/>
        <a:p>
          <a:endParaRPr lang="en-US">
            <a:latin typeface="Century Gothic" panose="020B0502020202020204" pitchFamily="34" charset="0"/>
          </a:endParaRPr>
        </a:p>
      </dgm:t>
    </dgm:pt>
    <dgm:pt modelId="{A6D5F078-9E5B-4FD5-AE7E-34632F1C337A}">
      <dgm:prSet phldrT="[Text]" custT="1"/>
      <dgm:spPr/>
      <dgm:t>
        <a:bodyPr/>
        <a:lstStyle/>
        <a:p>
          <a:r>
            <a:rPr lang="en-US" sz="2100" b="1" dirty="0">
              <a:latin typeface="Century Gothic" panose="020B0502020202020204" pitchFamily="34" charset="0"/>
            </a:rPr>
            <a:t>Accounting for the surcharge</a:t>
          </a:r>
        </a:p>
        <a:p>
          <a:endParaRPr lang="en-US" sz="1400" b="1" dirty="0">
            <a:latin typeface="Century Gothic" panose="020B0502020202020204" pitchFamily="34" charset="0"/>
          </a:endParaRPr>
        </a:p>
        <a:p>
          <a:endParaRPr lang="en-US" sz="1400" b="1" dirty="0">
            <a:latin typeface="Century Gothic" panose="020B0502020202020204" pitchFamily="34" charset="0"/>
          </a:endParaRPr>
        </a:p>
        <a:p>
          <a:r>
            <a:rPr lang="en-US" sz="1400" b="0" dirty="0">
              <a:latin typeface="Century Gothic" panose="020B0502020202020204" pitchFamily="34" charset="0"/>
            </a:rPr>
            <a:t>Surcharge amount enters general ledger as separate field, like sales taxes or shipping charges</a:t>
          </a:r>
        </a:p>
        <a:p>
          <a:endParaRPr lang="en-US" sz="1500" b="1" dirty="0">
            <a:latin typeface="Century Gothic" panose="020B0502020202020204" pitchFamily="34" charset="0"/>
          </a:endParaRPr>
        </a:p>
        <a:p>
          <a:endParaRPr lang="en-US" sz="1500" b="1" dirty="0">
            <a:latin typeface="Century Gothic" panose="020B0502020202020204" pitchFamily="34" charset="0"/>
          </a:endParaRPr>
        </a:p>
      </dgm:t>
    </dgm:pt>
    <dgm:pt modelId="{5225263A-A090-41F2-80CE-0FE2EB7A697D}" type="parTrans" cxnId="{94864A9C-AF35-4E9B-BF13-8565B7629888}">
      <dgm:prSet/>
      <dgm:spPr/>
      <dgm:t>
        <a:bodyPr/>
        <a:lstStyle/>
        <a:p>
          <a:endParaRPr lang="en-US">
            <a:latin typeface="Century Gothic" panose="020B0502020202020204" pitchFamily="34" charset="0"/>
          </a:endParaRPr>
        </a:p>
      </dgm:t>
    </dgm:pt>
    <dgm:pt modelId="{DC43A741-CFAC-4A9A-87FE-7294F0D1CBEB}" type="sibTrans" cxnId="{94864A9C-AF35-4E9B-BF13-8565B7629888}">
      <dgm:prSet/>
      <dgm:spPr/>
      <dgm:t>
        <a:bodyPr/>
        <a:lstStyle/>
        <a:p>
          <a:endParaRPr lang="en-US">
            <a:latin typeface="Century Gothic" panose="020B0502020202020204" pitchFamily="34" charset="0"/>
          </a:endParaRPr>
        </a:p>
      </dgm:t>
    </dgm:pt>
    <dgm:pt modelId="{6DE2960E-F2F3-4CB1-AA56-9E0C2503D8B0}" type="pres">
      <dgm:prSet presAssocID="{761FCB00-1785-41A6-8125-F2792E77BE5F}" presName="Name0" presStyleCnt="0">
        <dgm:presLayoutVars>
          <dgm:dir/>
          <dgm:animLvl val="lvl"/>
          <dgm:resizeHandles val="exact"/>
        </dgm:presLayoutVars>
      </dgm:prSet>
      <dgm:spPr/>
    </dgm:pt>
    <dgm:pt modelId="{532CC86C-71AF-4753-8123-FD1B412BEB1A}" type="pres">
      <dgm:prSet presAssocID="{D6735557-589A-4E9E-A383-CD1D828BE075}" presName="compositeNode" presStyleCnt="0">
        <dgm:presLayoutVars>
          <dgm:bulletEnabled val="1"/>
        </dgm:presLayoutVars>
      </dgm:prSet>
      <dgm:spPr/>
    </dgm:pt>
    <dgm:pt modelId="{E3A7FF65-7CF4-4400-A4FC-BAEC38CBD284}" type="pres">
      <dgm:prSet presAssocID="{D6735557-589A-4E9E-A383-CD1D828BE075}" presName="bgRect" presStyleLbl="node1" presStyleIdx="0" presStyleCnt="3"/>
      <dgm:spPr/>
    </dgm:pt>
    <dgm:pt modelId="{76D12A23-2EB6-4A61-A4C9-4F334FABFFC0}" type="pres">
      <dgm:prSet presAssocID="{D6735557-589A-4E9E-A383-CD1D828BE075}" presName="parentNode" presStyleLbl="node1" presStyleIdx="0" presStyleCnt="3">
        <dgm:presLayoutVars>
          <dgm:chMax val="0"/>
          <dgm:bulletEnabled val="1"/>
        </dgm:presLayoutVars>
      </dgm:prSet>
      <dgm:spPr/>
    </dgm:pt>
    <dgm:pt modelId="{3D183487-B93D-4AD9-8FB0-B83FF83560FE}" type="pres">
      <dgm:prSet presAssocID="{D6735557-589A-4E9E-A383-CD1D828BE075}" presName="childNode" presStyleLbl="node1" presStyleIdx="0" presStyleCnt="3">
        <dgm:presLayoutVars>
          <dgm:bulletEnabled val="1"/>
        </dgm:presLayoutVars>
      </dgm:prSet>
      <dgm:spPr/>
    </dgm:pt>
    <dgm:pt modelId="{4E474742-F6EE-44FC-8B0D-EB7DB7D9B68E}" type="pres">
      <dgm:prSet presAssocID="{94A4BA16-4B47-45AD-8F18-30C0CC0963E1}" presName="hSp" presStyleCnt="0"/>
      <dgm:spPr/>
    </dgm:pt>
    <dgm:pt modelId="{DF120AA2-2425-48B9-B75B-746A64E5C72B}" type="pres">
      <dgm:prSet presAssocID="{94A4BA16-4B47-45AD-8F18-30C0CC0963E1}" presName="vProcSp" presStyleCnt="0"/>
      <dgm:spPr/>
    </dgm:pt>
    <dgm:pt modelId="{AC20104D-CA52-4055-A8BB-6B1F27326019}" type="pres">
      <dgm:prSet presAssocID="{94A4BA16-4B47-45AD-8F18-30C0CC0963E1}" presName="vSp1" presStyleCnt="0"/>
      <dgm:spPr/>
    </dgm:pt>
    <dgm:pt modelId="{FFAE2DDD-C7EF-4150-B79E-848B2F7F6153}" type="pres">
      <dgm:prSet presAssocID="{94A4BA16-4B47-45AD-8F18-30C0CC0963E1}" presName="simulatedConn" presStyleLbl="solidFgAcc1" presStyleIdx="0" presStyleCnt="2"/>
      <dgm:spPr>
        <a:effectLst>
          <a:outerShdw blurRad="50800" dist="38100" dir="2700000" algn="tl" rotWithShape="0">
            <a:prstClr val="black">
              <a:alpha val="40000"/>
            </a:prstClr>
          </a:outerShdw>
        </a:effectLst>
      </dgm:spPr>
    </dgm:pt>
    <dgm:pt modelId="{3247DE25-8506-4683-80F4-F91A61128295}" type="pres">
      <dgm:prSet presAssocID="{94A4BA16-4B47-45AD-8F18-30C0CC0963E1}" presName="vSp2" presStyleCnt="0"/>
      <dgm:spPr/>
    </dgm:pt>
    <dgm:pt modelId="{85F9BF85-2E24-46BD-A0A2-48EC1E871BFE}" type="pres">
      <dgm:prSet presAssocID="{94A4BA16-4B47-45AD-8F18-30C0CC0963E1}" presName="sibTrans" presStyleCnt="0"/>
      <dgm:spPr/>
    </dgm:pt>
    <dgm:pt modelId="{A6301B6F-5789-4AE2-8FE3-8643DE235113}" type="pres">
      <dgm:prSet presAssocID="{328C3FA3-2A13-4034-97EC-30B84647EE82}" presName="compositeNode" presStyleCnt="0">
        <dgm:presLayoutVars>
          <dgm:bulletEnabled val="1"/>
        </dgm:presLayoutVars>
      </dgm:prSet>
      <dgm:spPr/>
    </dgm:pt>
    <dgm:pt modelId="{3F5B14A8-D48A-49DB-9100-B75E8FA7B2E1}" type="pres">
      <dgm:prSet presAssocID="{328C3FA3-2A13-4034-97EC-30B84647EE82}" presName="bgRect" presStyleLbl="node1" presStyleIdx="1" presStyleCnt="3"/>
      <dgm:spPr/>
    </dgm:pt>
    <dgm:pt modelId="{0684A73F-0FA8-475A-BEA0-8BB359ABE9D9}" type="pres">
      <dgm:prSet presAssocID="{328C3FA3-2A13-4034-97EC-30B84647EE82}" presName="parentNode" presStyleLbl="node1" presStyleIdx="1" presStyleCnt="3">
        <dgm:presLayoutVars>
          <dgm:chMax val="0"/>
          <dgm:bulletEnabled val="1"/>
        </dgm:presLayoutVars>
      </dgm:prSet>
      <dgm:spPr/>
    </dgm:pt>
    <dgm:pt modelId="{18B1D737-60E0-4F39-BE8C-8F5C44E097E8}" type="pres">
      <dgm:prSet presAssocID="{328C3FA3-2A13-4034-97EC-30B84647EE82}" presName="childNode" presStyleLbl="node1" presStyleIdx="1" presStyleCnt="3">
        <dgm:presLayoutVars>
          <dgm:bulletEnabled val="1"/>
        </dgm:presLayoutVars>
      </dgm:prSet>
      <dgm:spPr/>
    </dgm:pt>
    <dgm:pt modelId="{75928C1C-3113-4A2D-B6ED-2876CB4FCD07}" type="pres">
      <dgm:prSet presAssocID="{C32B09B8-57C1-4FE0-A7EA-139050F7D416}" presName="hSp" presStyleCnt="0"/>
      <dgm:spPr/>
    </dgm:pt>
    <dgm:pt modelId="{9EA6CF83-9C98-4DD8-AE18-26E209C76E90}" type="pres">
      <dgm:prSet presAssocID="{C32B09B8-57C1-4FE0-A7EA-139050F7D416}" presName="vProcSp" presStyleCnt="0"/>
      <dgm:spPr/>
    </dgm:pt>
    <dgm:pt modelId="{B4BA9749-CF00-4942-89D2-9B694096BBCD}" type="pres">
      <dgm:prSet presAssocID="{C32B09B8-57C1-4FE0-A7EA-139050F7D416}" presName="vSp1" presStyleCnt="0"/>
      <dgm:spPr/>
    </dgm:pt>
    <dgm:pt modelId="{85873A9C-3C4F-4ED3-9B99-4178380BBA8B}" type="pres">
      <dgm:prSet presAssocID="{C32B09B8-57C1-4FE0-A7EA-139050F7D416}" presName="simulatedConn" presStyleLbl="solidFgAcc1" presStyleIdx="1" presStyleCnt="2"/>
      <dgm:spPr>
        <a:ln>
          <a:solidFill>
            <a:schemeClr val="accent1"/>
          </a:solidFill>
        </a:ln>
        <a:effectLst>
          <a:outerShdw blurRad="50800" dist="38100" dir="2700000" algn="tl" rotWithShape="0">
            <a:prstClr val="black">
              <a:alpha val="40000"/>
            </a:prstClr>
          </a:outerShdw>
        </a:effectLst>
      </dgm:spPr>
    </dgm:pt>
    <dgm:pt modelId="{0E7EFE75-2606-4E43-9493-186EFF79CBF9}" type="pres">
      <dgm:prSet presAssocID="{C32B09B8-57C1-4FE0-A7EA-139050F7D416}" presName="vSp2" presStyleCnt="0"/>
      <dgm:spPr/>
    </dgm:pt>
    <dgm:pt modelId="{F41C0480-379B-42B6-BC50-26197DFC3D3E}" type="pres">
      <dgm:prSet presAssocID="{C32B09B8-57C1-4FE0-A7EA-139050F7D416}" presName="sibTrans" presStyleCnt="0"/>
      <dgm:spPr/>
    </dgm:pt>
    <dgm:pt modelId="{6A18EA84-A15F-401A-9955-045B40B60E45}" type="pres">
      <dgm:prSet presAssocID="{3C6CDC96-CB75-4C29-AF14-F5672287D3D5}" presName="compositeNode" presStyleCnt="0">
        <dgm:presLayoutVars>
          <dgm:bulletEnabled val="1"/>
        </dgm:presLayoutVars>
      </dgm:prSet>
      <dgm:spPr/>
    </dgm:pt>
    <dgm:pt modelId="{AA16D9FF-5167-4B64-BB35-E87D0AD48D25}" type="pres">
      <dgm:prSet presAssocID="{3C6CDC96-CB75-4C29-AF14-F5672287D3D5}" presName="bgRect" presStyleLbl="node1" presStyleIdx="2" presStyleCnt="3"/>
      <dgm:spPr/>
    </dgm:pt>
    <dgm:pt modelId="{BBFE8F96-5F10-4BC4-B90D-2CB17DF119FC}" type="pres">
      <dgm:prSet presAssocID="{3C6CDC96-CB75-4C29-AF14-F5672287D3D5}" presName="parentNode" presStyleLbl="node1" presStyleIdx="2" presStyleCnt="3">
        <dgm:presLayoutVars>
          <dgm:chMax val="0"/>
          <dgm:bulletEnabled val="1"/>
        </dgm:presLayoutVars>
      </dgm:prSet>
      <dgm:spPr/>
    </dgm:pt>
    <dgm:pt modelId="{CBF84663-D1B6-4451-9BA6-F031B9613381}" type="pres">
      <dgm:prSet presAssocID="{3C6CDC96-CB75-4C29-AF14-F5672287D3D5}" presName="childNode" presStyleLbl="node1" presStyleIdx="2" presStyleCnt="3">
        <dgm:presLayoutVars>
          <dgm:bulletEnabled val="1"/>
        </dgm:presLayoutVars>
      </dgm:prSet>
      <dgm:spPr/>
    </dgm:pt>
  </dgm:ptLst>
  <dgm:cxnLst>
    <dgm:cxn modelId="{8DB8D506-2DB9-4A94-A9FF-C586B1525BF3}" type="presOf" srcId="{328C3FA3-2A13-4034-97EC-30B84647EE82}" destId="{0684A73F-0FA8-475A-BEA0-8BB359ABE9D9}" srcOrd="1" destOrd="0" presId="urn:microsoft.com/office/officeart/2005/8/layout/hProcess7"/>
    <dgm:cxn modelId="{2BBAD613-D845-4FF5-8EE6-B5DD08BD3C51}" type="presOf" srcId="{761FCB00-1785-41A6-8125-F2792E77BE5F}" destId="{6DE2960E-F2F3-4CB1-AA56-9E0C2503D8B0}" srcOrd="0" destOrd="0" presId="urn:microsoft.com/office/officeart/2005/8/layout/hProcess7"/>
    <dgm:cxn modelId="{593E0720-3311-4AC6-9B44-60578033232B}" type="presOf" srcId="{771085EE-7B53-49C4-A2B0-75D0B1D24AF7}" destId="{3D183487-B93D-4AD9-8FB0-B83FF83560FE}" srcOrd="0" destOrd="0" presId="urn:microsoft.com/office/officeart/2005/8/layout/hProcess7"/>
    <dgm:cxn modelId="{22B9E925-61B2-4808-8D0E-5EEB0EBE305F}" type="presOf" srcId="{D6735557-589A-4E9E-A383-CD1D828BE075}" destId="{76D12A23-2EB6-4A61-A4C9-4F334FABFFC0}" srcOrd="1" destOrd="0" presId="urn:microsoft.com/office/officeart/2005/8/layout/hProcess7"/>
    <dgm:cxn modelId="{AF65A549-7A4A-43EF-8369-1322CEFFE8CE}" type="presOf" srcId="{D6735557-589A-4E9E-A383-CD1D828BE075}" destId="{E3A7FF65-7CF4-4400-A4FC-BAEC38CBD284}" srcOrd="0" destOrd="0" presId="urn:microsoft.com/office/officeart/2005/8/layout/hProcess7"/>
    <dgm:cxn modelId="{3CB2EE49-807E-4DF1-9652-81F08088E1CB}" type="presOf" srcId="{3C6CDC96-CB75-4C29-AF14-F5672287D3D5}" destId="{BBFE8F96-5F10-4BC4-B90D-2CB17DF119FC}" srcOrd="1" destOrd="0" presId="urn:microsoft.com/office/officeart/2005/8/layout/hProcess7"/>
    <dgm:cxn modelId="{FF211054-8C76-46FF-B75A-EA29888976D5}" srcId="{761FCB00-1785-41A6-8125-F2792E77BE5F}" destId="{D6735557-589A-4E9E-A383-CD1D828BE075}" srcOrd="0" destOrd="0" parTransId="{17589F03-86CE-4921-AFC6-F099D9637BEC}" sibTransId="{94A4BA16-4B47-45AD-8F18-30C0CC0963E1}"/>
    <dgm:cxn modelId="{04A35B5E-4B86-46D3-AF3F-456753322D0F}" type="presOf" srcId="{A6D5F078-9E5B-4FD5-AE7E-34632F1C337A}" destId="{CBF84663-D1B6-4451-9BA6-F031B9613381}" srcOrd="0" destOrd="0" presId="urn:microsoft.com/office/officeart/2005/8/layout/hProcess7"/>
    <dgm:cxn modelId="{4689EC99-2FCF-45F5-83E2-CA8866B06967}" type="presOf" srcId="{3C6CDC96-CB75-4C29-AF14-F5672287D3D5}" destId="{AA16D9FF-5167-4B64-BB35-E87D0AD48D25}" srcOrd="0" destOrd="0" presId="urn:microsoft.com/office/officeart/2005/8/layout/hProcess7"/>
    <dgm:cxn modelId="{94864A9C-AF35-4E9B-BF13-8565B7629888}" srcId="{3C6CDC96-CB75-4C29-AF14-F5672287D3D5}" destId="{A6D5F078-9E5B-4FD5-AE7E-34632F1C337A}" srcOrd="0" destOrd="0" parTransId="{5225263A-A090-41F2-80CE-0FE2EB7A697D}" sibTransId="{DC43A741-CFAC-4A9A-87FE-7294F0D1CBEB}"/>
    <dgm:cxn modelId="{1B7173BA-D9EC-4167-AF8E-05C9D5CE143B}" type="presOf" srcId="{33E1757A-95E3-4279-87E8-099720CAB8AE}" destId="{18B1D737-60E0-4F39-BE8C-8F5C44E097E8}" srcOrd="0" destOrd="0" presId="urn:microsoft.com/office/officeart/2005/8/layout/hProcess7"/>
    <dgm:cxn modelId="{BCACFDCC-3FC0-4A5B-8697-0B7E98FCDD7E}" srcId="{328C3FA3-2A13-4034-97EC-30B84647EE82}" destId="{33E1757A-95E3-4279-87E8-099720CAB8AE}" srcOrd="0" destOrd="0" parTransId="{28391FE2-C1AD-47F2-9EB9-0420B54B7A59}" sibTransId="{2B944BF4-F544-4EC8-9D98-4F734297DBAA}"/>
    <dgm:cxn modelId="{856065CD-70DF-44E6-867A-E354E0C78558}" srcId="{761FCB00-1785-41A6-8125-F2792E77BE5F}" destId="{3C6CDC96-CB75-4C29-AF14-F5672287D3D5}" srcOrd="2" destOrd="0" parTransId="{652EE511-E903-4209-ABC7-35DED4CD68C9}" sibTransId="{77CB5AE4-E8D6-421B-A1F6-5125A2F82353}"/>
    <dgm:cxn modelId="{163F51E1-B89B-405C-8A60-21FF4EB98B86}" srcId="{D6735557-589A-4E9E-A383-CD1D828BE075}" destId="{771085EE-7B53-49C4-A2B0-75D0B1D24AF7}" srcOrd="0" destOrd="0" parTransId="{06947AAE-6CA7-48E7-990C-5891D1947003}" sibTransId="{F8BF608A-E592-43D9-A362-1302AC3C7192}"/>
    <dgm:cxn modelId="{115B11F1-D157-4439-B854-1FBD22497365}" srcId="{761FCB00-1785-41A6-8125-F2792E77BE5F}" destId="{328C3FA3-2A13-4034-97EC-30B84647EE82}" srcOrd="1" destOrd="0" parTransId="{9DC545F7-44D5-4CE8-9F1C-BEB6BAC69EC7}" sibTransId="{C32B09B8-57C1-4FE0-A7EA-139050F7D416}"/>
    <dgm:cxn modelId="{C2FECBF9-16F2-47FF-BA8A-3B5B6895EE27}" type="presOf" srcId="{328C3FA3-2A13-4034-97EC-30B84647EE82}" destId="{3F5B14A8-D48A-49DB-9100-B75E8FA7B2E1}" srcOrd="0" destOrd="0" presId="urn:microsoft.com/office/officeart/2005/8/layout/hProcess7"/>
    <dgm:cxn modelId="{627AE27F-B608-4B70-8398-99B828F2F296}" type="presParOf" srcId="{6DE2960E-F2F3-4CB1-AA56-9E0C2503D8B0}" destId="{532CC86C-71AF-4753-8123-FD1B412BEB1A}" srcOrd="0" destOrd="0" presId="urn:microsoft.com/office/officeart/2005/8/layout/hProcess7"/>
    <dgm:cxn modelId="{FA2F87C5-24F5-44D7-B985-9D9C4E5A487C}" type="presParOf" srcId="{532CC86C-71AF-4753-8123-FD1B412BEB1A}" destId="{E3A7FF65-7CF4-4400-A4FC-BAEC38CBD284}" srcOrd="0" destOrd="0" presId="urn:microsoft.com/office/officeart/2005/8/layout/hProcess7"/>
    <dgm:cxn modelId="{848B48D1-8CAF-4294-B3C6-631C3BE67556}" type="presParOf" srcId="{532CC86C-71AF-4753-8123-FD1B412BEB1A}" destId="{76D12A23-2EB6-4A61-A4C9-4F334FABFFC0}" srcOrd="1" destOrd="0" presId="urn:microsoft.com/office/officeart/2005/8/layout/hProcess7"/>
    <dgm:cxn modelId="{DB303480-FFE6-48E3-9DC9-389E7C18F49B}" type="presParOf" srcId="{532CC86C-71AF-4753-8123-FD1B412BEB1A}" destId="{3D183487-B93D-4AD9-8FB0-B83FF83560FE}" srcOrd="2" destOrd="0" presId="urn:microsoft.com/office/officeart/2005/8/layout/hProcess7"/>
    <dgm:cxn modelId="{3BC35A46-B6A4-4245-98CD-34D079373B63}" type="presParOf" srcId="{6DE2960E-F2F3-4CB1-AA56-9E0C2503D8B0}" destId="{4E474742-F6EE-44FC-8B0D-EB7DB7D9B68E}" srcOrd="1" destOrd="0" presId="urn:microsoft.com/office/officeart/2005/8/layout/hProcess7"/>
    <dgm:cxn modelId="{0A01C906-6A9C-4F16-9EEC-369181218FA8}" type="presParOf" srcId="{6DE2960E-F2F3-4CB1-AA56-9E0C2503D8B0}" destId="{DF120AA2-2425-48B9-B75B-746A64E5C72B}" srcOrd="2" destOrd="0" presId="urn:microsoft.com/office/officeart/2005/8/layout/hProcess7"/>
    <dgm:cxn modelId="{B7014B1F-9019-4E29-8ED3-71CDCD8EC43D}" type="presParOf" srcId="{DF120AA2-2425-48B9-B75B-746A64E5C72B}" destId="{AC20104D-CA52-4055-A8BB-6B1F27326019}" srcOrd="0" destOrd="0" presId="urn:microsoft.com/office/officeart/2005/8/layout/hProcess7"/>
    <dgm:cxn modelId="{9DA6DC89-307D-4F1A-A0E1-CF336EB5088E}" type="presParOf" srcId="{DF120AA2-2425-48B9-B75B-746A64E5C72B}" destId="{FFAE2DDD-C7EF-4150-B79E-848B2F7F6153}" srcOrd="1" destOrd="0" presId="urn:microsoft.com/office/officeart/2005/8/layout/hProcess7"/>
    <dgm:cxn modelId="{A382C910-CCD1-47F8-B834-8165B5DAF6FC}" type="presParOf" srcId="{DF120AA2-2425-48B9-B75B-746A64E5C72B}" destId="{3247DE25-8506-4683-80F4-F91A61128295}" srcOrd="2" destOrd="0" presId="urn:microsoft.com/office/officeart/2005/8/layout/hProcess7"/>
    <dgm:cxn modelId="{0F1BBFCE-3A0E-4802-8D5D-91E601EA6991}" type="presParOf" srcId="{6DE2960E-F2F3-4CB1-AA56-9E0C2503D8B0}" destId="{85F9BF85-2E24-46BD-A0A2-48EC1E871BFE}" srcOrd="3" destOrd="0" presId="urn:microsoft.com/office/officeart/2005/8/layout/hProcess7"/>
    <dgm:cxn modelId="{DD97DC0F-CD44-4B87-9344-8FF587BB8E76}" type="presParOf" srcId="{6DE2960E-F2F3-4CB1-AA56-9E0C2503D8B0}" destId="{A6301B6F-5789-4AE2-8FE3-8643DE235113}" srcOrd="4" destOrd="0" presId="urn:microsoft.com/office/officeart/2005/8/layout/hProcess7"/>
    <dgm:cxn modelId="{3E014F35-FD86-4EC8-B6E9-00966ADB083A}" type="presParOf" srcId="{A6301B6F-5789-4AE2-8FE3-8643DE235113}" destId="{3F5B14A8-D48A-49DB-9100-B75E8FA7B2E1}" srcOrd="0" destOrd="0" presId="urn:microsoft.com/office/officeart/2005/8/layout/hProcess7"/>
    <dgm:cxn modelId="{0B99858B-BC69-441B-930E-E4DC27D227EA}" type="presParOf" srcId="{A6301B6F-5789-4AE2-8FE3-8643DE235113}" destId="{0684A73F-0FA8-475A-BEA0-8BB359ABE9D9}" srcOrd="1" destOrd="0" presId="urn:microsoft.com/office/officeart/2005/8/layout/hProcess7"/>
    <dgm:cxn modelId="{8EAD5AFA-B572-4266-8A44-3010310032BE}" type="presParOf" srcId="{A6301B6F-5789-4AE2-8FE3-8643DE235113}" destId="{18B1D737-60E0-4F39-BE8C-8F5C44E097E8}" srcOrd="2" destOrd="0" presId="urn:microsoft.com/office/officeart/2005/8/layout/hProcess7"/>
    <dgm:cxn modelId="{8B4F4B3B-9AE0-493C-B4F4-B454B75829E7}" type="presParOf" srcId="{6DE2960E-F2F3-4CB1-AA56-9E0C2503D8B0}" destId="{75928C1C-3113-4A2D-B6ED-2876CB4FCD07}" srcOrd="5" destOrd="0" presId="urn:microsoft.com/office/officeart/2005/8/layout/hProcess7"/>
    <dgm:cxn modelId="{F72BCE52-181B-45A9-8342-A4AC27E6D044}" type="presParOf" srcId="{6DE2960E-F2F3-4CB1-AA56-9E0C2503D8B0}" destId="{9EA6CF83-9C98-4DD8-AE18-26E209C76E90}" srcOrd="6" destOrd="0" presId="urn:microsoft.com/office/officeart/2005/8/layout/hProcess7"/>
    <dgm:cxn modelId="{0C4FCDAD-2A14-437A-8852-8BB83AB05F2B}" type="presParOf" srcId="{9EA6CF83-9C98-4DD8-AE18-26E209C76E90}" destId="{B4BA9749-CF00-4942-89D2-9B694096BBCD}" srcOrd="0" destOrd="0" presId="urn:microsoft.com/office/officeart/2005/8/layout/hProcess7"/>
    <dgm:cxn modelId="{2E4DDDCA-C266-40DF-AE3D-5CC9A544C910}" type="presParOf" srcId="{9EA6CF83-9C98-4DD8-AE18-26E209C76E90}" destId="{85873A9C-3C4F-4ED3-9B99-4178380BBA8B}" srcOrd="1" destOrd="0" presId="urn:microsoft.com/office/officeart/2005/8/layout/hProcess7"/>
    <dgm:cxn modelId="{3737757E-BC78-4E4C-B53E-6AC255283E13}" type="presParOf" srcId="{9EA6CF83-9C98-4DD8-AE18-26E209C76E90}" destId="{0E7EFE75-2606-4E43-9493-186EFF79CBF9}" srcOrd="2" destOrd="0" presId="urn:microsoft.com/office/officeart/2005/8/layout/hProcess7"/>
    <dgm:cxn modelId="{6DE00156-62FE-4D0D-B495-D82900B6C791}" type="presParOf" srcId="{6DE2960E-F2F3-4CB1-AA56-9E0C2503D8B0}" destId="{F41C0480-379B-42B6-BC50-26197DFC3D3E}" srcOrd="7" destOrd="0" presId="urn:microsoft.com/office/officeart/2005/8/layout/hProcess7"/>
    <dgm:cxn modelId="{8C7A65FC-85C9-4C76-935E-CE68C958FE4B}" type="presParOf" srcId="{6DE2960E-F2F3-4CB1-AA56-9E0C2503D8B0}" destId="{6A18EA84-A15F-401A-9955-045B40B60E45}" srcOrd="8" destOrd="0" presId="urn:microsoft.com/office/officeart/2005/8/layout/hProcess7"/>
    <dgm:cxn modelId="{7235CC89-61BD-4903-BCE6-A539D55EC9AB}" type="presParOf" srcId="{6A18EA84-A15F-401A-9955-045B40B60E45}" destId="{AA16D9FF-5167-4B64-BB35-E87D0AD48D25}" srcOrd="0" destOrd="0" presId="urn:microsoft.com/office/officeart/2005/8/layout/hProcess7"/>
    <dgm:cxn modelId="{9B9CF123-9461-4296-94C2-172FB3DDDB50}" type="presParOf" srcId="{6A18EA84-A15F-401A-9955-045B40B60E45}" destId="{BBFE8F96-5F10-4BC4-B90D-2CB17DF119FC}" srcOrd="1" destOrd="0" presId="urn:microsoft.com/office/officeart/2005/8/layout/hProcess7"/>
    <dgm:cxn modelId="{C49402FD-B0B3-4628-ABFD-45C52AA7224D}" type="presParOf" srcId="{6A18EA84-A15F-401A-9955-045B40B60E45}" destId="{CBF84663-D1B6-4451-9BA6-F031B9613381}" srcOrd="2" destOrd="0" presId="urn:microsoft.com/office/officeart/2005/8/layout/hProcess7"/>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7FF65-7CF4-4400-A4FC-BAEC38CBD284}">
      <dsp:nvSpPr>
        <dsp:cNvPr id="0" name=""/>
        <dsp:cNvSpPr/>
      </dsp:nvSpPr>
      <dsp:spPr>
        <a:xfrm>
          <a:off x="611" y="609536"/>
          <a:ext cx="2632596" cy="3159116"/>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n-US" sz="1400" kern="1200" dirty="0">
              <a:latin typeface="Century Gothic" panose="020B0502020202020204" pitchFamily="34" charset="0"/>
            </a:rPr>
            <a:t>Front End</a:t>
          </a:r>
        </a:p>
      </dsp:txBody>
      <dsp:txXfrm rot="16200000">
        <a:off x="-1031366" y="1641514"/>
        <a:ext cx="2590475" cy="526519"/>
      </dsp:txXfrm>
    </dsp:sp>
    <dsp:sp modelId="{3D183487-B93D-4AD9-8FB0-B83FF83560FE}">
      <dsp:nvSpPr>
        <dsp:cNvPr id="0" name=""/>
        <dsp:cNvSpPr/>
      </dsp:nvSpPr>
      <dsp:spPr>
        <a:xfrm>
          <a:off x="527131" y="609536"/>
          <a:ext cx="1961284" cy="315911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marL="0" lvl="0" indent="0" algn="l" defTabSz="933450">
            <a:lnSpc>
              <a:spcPct val="90000"/>
            </a:lnSpc>
            <a:spcBef>
              <a:spcPct val="0"/>
            </a:spcBef>
            <a:spcAft>
              <a:spcPct val="35000"/>
            </a:spcAft>
            <a:buNone/>
          </a:pPr>
          <a:r>
            <a:rPr lang="en-US" sz="2100" b="1" kern="1200" dirty="0">
              <a:latin typeface="Century Gothic" panose="020B0502020202020204" pitchFamily="34" charset="0"/>
            </a:rPr>
            <a:t>Surcharge notice and display</a:t>
          </a:r>
        </a:p>
        <a:p>
          <a:pPr marL="0" lvl="0" indent="0" algn="l" defTabSz="933450">
            <a:lnSpc>
              <a:spcPct val="90000"/>
            </a:lnSpc>
            <a:spcBef>
              <a:spcPct val="0"/>
            </a:spcBef>
            <a:spcAft>
              <a:spcPct val="35000"/>
            </a:spcAft>
            <a:buNone/>
          </a:pPr>
          <a:endParaRPr lang="en-US" sz="1400" kern="1200" dirty="0">
            <a:latin typeface="Century Gothic" panose="020B0502020202020204" pitchFamily="34" charset="0"/>
          </a:endParaRPr>
        </a:p>
        <a:p>
          <a:pPr marL="0" lvl="0" indent="0" algn="l" defTabSz="933450">
            <a:lnSpc>
              <a:spcPct val="90000"/>
            </a:lnSpc>
            <a:spcBef>
              <a:spcPct val="0"/>
            </a:spcBef>
            <a:spcAft>
              <a:spcPct val="35000"/>
            </a:spcAft>
            <a:buNone/>
          </a:pPr>
          <a:r>
            <a:rPr lang="en-US" sz="1400" kern="1200" dirty="0">
              <a:latin typeface="Century Gothic" panose="020B0502020202020204" pitchFamily="34" charset="0"/>
            </a:rPr>
            <a:t>Separately list surcharge (like sales taxes):</a:t>
          </a:r>
        </a:p>
        <a:p>
          <a:pPr marL="0" lvl="0" indent="0" algn="l" defTabSz="933450">
            <a:lnSpc>
              <a:spcPct val="90000"/>
            </a:lnSpc>
            <a:spcBef>
              <a:spcPct val="0"/>
            </a:spcBef>
            <a:spcAft>
              <a:spcPct val="35000"/>
            </a:spcAft>
            <a:buNone/>
          </a:pPr>
          <a:r>
            <a:rPr lang="en-US" sz="1400" kern="1200" dirty="0">
              <a:latin typeface="Century Gothic" panose="020B0502020202020204" pitchFamily="34" charset="0"/>
            </a:rPr>
            <a:t>1. Where payment is authorized</a:t>
          </a:r>
        </a:p>
        <a:p>
          <a:pPr marL="0" lvl="0" indent="0" algn="l" defTabSz="933450">
            <a:lnSpc>
              <a:spcPct val="90000"/>
            </a:lnSpc>
            <a:spcBef>
              <a:spcPct val="0"/>
            </a:spcBef>
            <a:spcAft>
              <a:spcPct val="35000"/>
            </a:spcAft>
            <a:buNone/>
          </a:pPr>
          <a:r>
            <a:rPr lang="en-US" sz="1400" kern="1200" dirty="0">
              <a:latin typeface="Century Gothic" panose="020B0502020202020204" pitchFamily="34" charset="0"/>
            </a:rPr>
            <a:t>2. On payment confirmation/receipt</a:t>
          </a:r>
        </a:p>
        <a:p>
          <a:pPr marL="0" lvl="0" indent="0" algn="l" defTabSz="933450">
            <a:lnSpc>
              <a:spcPct val="90000"/>
            </a:lnSpc>
            <a:spcBef>
              <a:spcPct val="0"/>
            </a:spcBef>
            <a:spcAft>
              <a:spcPct val="35000"/>
            </a:spcAft>
            <a:buNone/>
          </a:pPr>
          <a:endParaRPr lang="en-US" sz="1500" kern="1200" dirty="0">
            <a:latin typeface="Century Gothic" panose="020B0502020202020204" pitchFamily="34" charset="0"/>
          </a:endParaRPr>
        </a:p>
      </dsp:txBody>
      <dsp:txXfrm>
        <a:off x="527131" y="609536"/>
        <a:ext cx="1961284" cy="3159116"/>
      </dsp:txXfrm>
    </dsp:sp>
    <dsp:sp modelId="{3F5B14A8-D48A-49DB-9100-B75E8FA7B2E1}">
      <dsp:nvSpPr>
        <dsp:cNvPr id="0" name=""/>
        <dsp:cNvSpPr/>
      </dsp:nvSpPr>
      <dsp:spPr>
        <a:xfrm>
          <a:off x="2725349" y="609536"/>
          <a:ext cx="2632596" cy="3159116"/>
        </a:xfrm>
        <a:prstGeom prst="roundRect">
          <a:avLst>
            <a:gd name="adj" fmla="val 5000"/>
          </a:avLst>
        </a:prstGeom>
        <a:solidFill>
          <a:schemeClr val="accent3"/>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n-US" sz="1400" kern="1200" dirty="0">
              <a:latin typeface="Century Gothic" panose="020B0502020202020204" pitchFamily="34" charset="0"/>
            </a:rPr>
            <a:t>Middle</a:t>
          </a:r>
        </a:p>
      </dsp:txBody>
      <dsp:txXfrm rot="16200000">
        <a:off x="1693371" y="1641514"/>
        <a:ext cx="2590475" cy="526519"/>
      </dsp:txXfrm>
    </dsp:sp>
    <dsp:sp modelId="{FFAE2DDD-C7EF-4150-B79E-848B2F7F6153}">
      <dsp:nvSpPr>
        <dsp:cNvPr id="0" name=""/>
        <dsp:cNvSpPr/>
      </dsp:nvSpPr>
      <dsp:spPr>
        <a:xfrm rot="5400000">
          <a:off x="2506509" y="3118796"/>
          <a:ext cx="464006" cy="394889"/>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18B1D737-60E0-4F39-BE8C-8F5C44E097E8}">
      <dsp:nvSpPr>
        <dsp:cNvPr id="0" name=""/>
        <dsp:cNvSpPr/>
      </dsp:nvSpPr>
      <dsp:spPr>
        <a:xfrm>
          <a:off x="3251868" y="609536"/>
          <a:ext cx="1961284" cy="315911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marL="0" lvl="0" indent="0" algn="l" defTabSz="933450">
            <a:lnSpc>
              <a:spcPct val="90000"/>
            </a:lnSpc>
            <a:spcBef>
              <a:spcPct val="0"/>
            </a:spcBef>
            <a:spcAft>
              <a:spcPct val="35000"/>
            </a:spcAft>
            <a:buNone/>
          </a:pPr>
          <a:r>
            <a:rPr lang="en-US" sz="2100" b="1" kern="1200" dirty="0">
              <a:latin typeface="Century Gothic" panose="020B0502020202020204" pitchFamily="34" charset="0"/>
            </a:rPr>
            <a:t>InterPayments’ API “Call and Response”</a:t>
          </a:r>
        </a:p>
        <a:p>
          <a:pPr marL="0" lvl="0" indent="0" algn="l" defTabSz="933450">
            <a:lnSpc>
              <a:spcPct val="90000"/>
            </a:lnSpc>
            <a:spcBef>
              <a:spcPct val="0"/>
            </a:spcBef>
            <a:spcAft>
              <a:spcPct val="35000"/>
            </a:spcAft>
            <a:buNone/>
          </a:pPr>
          <a:endParaRPr lang="en-US" sz="1400" kern="1200" dirty="0">
            <a:latin typeface="Century Gothic" panose="020B0502020202020204" pitchFamily="34" charset="0"/>
          </a:endParaRPr>
        </a:p>
        <a:p>
          <a:pPr marL="0" lvl="0" indent="0" algn="l" defTabSz="933450">
            <a:lnSpc>
              <a:spcPct val="90000"/>
            </a:lnSpc>
            <a:spcBef>
              <a:spcPct val="0"/>
            </a:spcBef>
            <a:spcAft>
              <a:spcPct val="35000"/>
            </a:spcAft>
            <a:buNone/>
          </a:pPr>
          <a:r>
            <a:rPr lang="en-US" sz="1400" kern="1200" dirty="0">
              <a:latin typeface="Century Gothic" panose="020B0502020202020204" pitchFamily="34" charset="0"/>
            </a:rPr>
            <a:t>Send 3 pieces of data to InterPayments: </a:t>
          </a:r>
        </a:p>
        <a:p>
          <a:pPr marL="0" lvl="0" indent="0" algn="l" defTabSz="933450">
            <a:lnSpc>
              <a:spcPct val="90000"/>
            </a:lnSpc>
            <a:spcBef>
              <a:spcPct val="0"/>
            </a:spcBef>
            <a:spcAft>
              <a:spcPct val="35000"/>
            </a:spcAft>
            <a:buNone/>
          </a:pPr>
          <a:r>
            <a:rPr lang="en-US" sz="1400" kern="1200" dirty="0">
              <a:latin typeface="Century Gothic" panose="020B0502020202020204" pitchFamily="34" charset="0"/>
            </a:rPr>
            <a:t>1. $ Amount</a:t>
          </a:r>
        </a:p>
        <a:p>
          <a:pPr marL="0" lvl="0" indent="0" algn="l" defTabSz="933450">
            <a:lnSpc>
              <a:spcPct val="90000"/>
            </a:lnSpc>
            <a:spcBef>
              <a:spcPct val="0"/>
            </a:spcBef>
            <a:spcAft>
              <a:spcPct val="35000"/>
            </a:spcAft>
            <a:buNone/>
          </a:pPr>
          <a:r>
            <a:rPr lang="en-US" sz="1400" kern="1200" dirty="0">
              <a:latin typeface="Century Gothic" panose="020B0502020202020204" pitchFamily="34" charset="0"/>
            </a:rPr>
            <a:t>2. Cardholder billing zip code</a:t>
          </a:r>
        </a:p>
        <a:p>
          <a:pPr marL="0" lvl="0" indent="0" algn="l" defTabSz="933450">
            <a:lnSpc>
              <a:spcPct val="90000"/>
            </a:lnSpc>
            <a:spcBef>
              <a:spcPct val="0"/>
            </a:spcBef>
            <a:spcAft>
              <a:spcPct val="35000"/>
            </a:spcAft>
            <a:buNone/>
          </a:pPr>
          <a:r>
            <a:rPr lang="en-US" sz="1400" kern="1200" dirty="0">
              <a:latin typeface="Century Gothic" panose="020B0502020202020204" pitchFamily="34" charset="0"/>
            </a:rPr>
            <a:t>3. First 8 or 6 digits of card</a:t>
          </a:r>
          <a:endParaRPr lang="en-US" sz="2100" kern="1200" dirty="0">
            <a:latin typeface="Century Gothic" panose="020B0502020202020204" pitchFamily="34" charset="0"/>
          </a:endParaRPr>
        </a:p>
        <a:p>
          <a:pPr marL="0" lvl="0" indent="0" algn="l" defTabSz="933450">
            <a:lnSpc>
              <a:spcPct val="90000"/>
            </a:lnSpc>
            <a:spcBef>
              <a:spcPct val="0"/>
            </a:spcBef>
            <a:spcAft>
              <a:spcPct val="35000"/>
            </a:spcAft>
            <a:buNone/>
          </a:pPr>
          <a:endParaRPr lang="en-US" sz="2100" kern="1200" dirty="0">
            <a:latin typeface="Century Gothic" panose="020B0502020202020204" pitchFamily="34" charset="0"/>
          </a:endParaRPr>
        </a:p>
      </dsp:txBody>
      <dsp:txXfrm>
        <a:off x="3251868" y="609536"/>
        <a:ext cx="1961284" cy="3159116"/>
      </dsp:txXfrm>
    </dsp:sp>
    <dsp:sp modelId="{AA16D9FF-5167-4B64-BB35-E87D0AD48D25}">
      <dsp:nvSpPr>
        <dsp:cNvPr id="0" name=""/>
        <dsp:cNvSpPr/>
      </dsp:nvSpPr>
      <dsp:spPr>
        <a:xfrm>
          <a:off x="5450087" y="609536"/>
          <a:ext cx="2632596" cy="3159116"/>
        </a:xfrm>
        <a:prstGeom prst="roundRect">
          <a:avLst>
            <a:gd name="adj" fmla="val 5000"/>
          </a:avLst>
        </a:prstGeom>
        <a:solidFill>
          <a:schemeClr val="tx1"/>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n-US" sz="1400" kern="1200" dirty="0">
              <a:latin typeface="Century Gothic" panose="020B0502020202020204" pitchFamily="34" charset="0"/>
            </a:rPr>
            <a:t>Back End</a:t>
          </a:r>
        </a:p>
      </dsp:txBody>
      <dsp:txXfrm rot="16200000">
        <a:off x="4418109" y="1641514"/>
        <a:ext cx="2590475" cy="526519"/>
      </dsp:txXfrm>
    </dsp:sp>
    <dsp:sp modelId="{85873A9C-3C4F-4ED3-9B99-4178380BBA8B}">
      <dsp:nvSpPr>
        <dsp:cNvPr id="0" name=""/>
        <dsp:cNvSpPr/>
      </dsp:nvSpPr>
      <dsp:spPr>
        <a:xfrm rot="5400000">
          <a:off x="5231247" y="3118796"/>
          <a:ext cx="464006" cy="394889"/>
        </a:xfrm>
        <a:prstGeom prst="flowChartExtract">
          <a:avLst/>
        </a:prstGeom>
        <a:solidFill>
          <a:schemeClr val="lt1">
            <a:hueOff val="0"/>
            <a:satOff val="0"/>
            <a:lumOff val="0"/>
            <a:alphaOff val="0"/>
          </a:schemeClr>
        </a:solidFill>
        <a:ln w="12700" cap="flat" cmpd="sng" algn="ctr">
          <a:solidFill>
            <a:schemeClr val="accent1"/>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CBF84663-D1B6-4451-9BA6-F031B9613381}">
      <dsp:nvSpPr>
        <dsp:cNvPr id="0" name=""/>
        <dsp:cNvSpPr/>
      </dsp:nvSpPr>
      <dsp:spPr>
        <a:xfrm>
          <a:off x="5976606" y="609536"/>
          <a:ext cx="1961284" cy="315911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marL="0" lvl="0" indent="0" algn="l" defTabSz="933450">
            <a:lnSpc>
              <a:spcPct val="90000"/>
            </a:lnSpc>
            <a:spcBef>
              <a:spcPct val="0"/>
            </a:spcBef>
            <a:spcAft>
              <a:spcPct val="35000"/>
            </a:spcAft>
            <a:buNone/>
          </a:pPr>
          <a:r>
            <a:rPr lang="en-US" sz="2100" b="1" kern="1200" dirty="0">
              <a:latin typeface="Century Gothic" panose="020B0502020202020204" pitchFamily="34" charset="0"/>
            </a:rPr>
            <a:t>Accounting for the surcharge</a:t>
          </a:r>
        </a:p>
        <a:p>
          <a:pPr marL="0" lvl="0" indent="0" algn="l" defTabSz="933450">
            <a:lnSpc>
              <a:spcPct val="90000"/>
            </a:lnSpc>
            <a:spcBef>
              <a:spcPct val="0"/>
            </a:spcBef>
            <a:spcAft>
              <a:spcPct val="35000"/>
            </a:spcAft>
            <a:buNone/>
          </a:pPr>
          <a:endParaRPr lang="en-US" sz="1400" b="1" kern="1200" dirty="0">
            <a:latin typeface="Century Gothic" panose="020B0502020202020204" pitchFamily="34" charset="0"/>
          </a:endParaRPr>
        </a:p>
        <a:p>
          <a:pPr marL="0" lvl="0" indent="0" algn="l" defTabSz="933450">
            <a:lnSpc>
              <a:spcPct val="90000"/>
            </a:lnSpc>
            <a:spcBef>
              <a:spcPct val="0"/>
            </a:spcBef>
            <a:spcAft>
              <a:spcPct val="35000"/>
            </a:spcAft>
            <a:buNone/>
          </a:pPr>
          <a:endParaRPr lang="en-US" sz="1400" b="1" kern="1200" dirty="0">
            <a:latin typeface="Century Gothic" panose="020B0502020202020204" pitchFamily="34" charset="0"/>
          </a:endParaRPr>
        </a:p>
        <a:p>
          <a:pPr marL="0" lvl="0" indent="0" algn="l" defTabSz="933450">
            <a:lnSpc>
              <a:spcPct val="90000"/>
            </a:lnSpc>
            <a:spcBef>
              <a:spcPct val="0"/>
            </a:spcBef>
            <a:spcAft>
              <a:spcPct val="35000"/>
            </a:spcAft>
            <a:buNone/>
          </a:pPr>
          <a:r>
            <a:rPr lang="en-US" sz="1400" b="0" kern="1200" dirty="0">
              <a:latin typeface="Century Gothic" panose="020B0502020202020204" pitchFamily="34" charset="0"/>
            </a:rPr>
            <a:t>Surcharge amount enters general ledger as separate field, like sales taxes or shipping charges</a:t>
          </a:r>
        </a:p>
        <a:p>
          <a:pPr marL="0" lvl="0" indent="0" algn="l" defTabSz="933450">
            <a:lnSpc>
              <a:spcPct val="90000"/>
            </a:lnSpc>
            <a:spcBef>
              <a:spcPct val="0"/>
            </a:spcBef>
            <a:spcAft>
              <a:spcPct val="35000"/>
            </a:spcAft>
            <a:buNone/>
          </a:pPr>
          <a:endParaRPr lang="en-US" sz="1500" b="1" kern="1200" dirty="0">
            <a:latin typeface="Century Gothic" panose="020B0502020202020204" pitchFamily="34" charset="0"/>
          </a:endParaRPr>
        </a:p>
        <a:p>
          <a:pPr marL="0" lvl="0" indent="0" algn="l" defTabSz="933450">
            <a:lnSpc>
              <a:spcPct val="90000"/>
            </a:lnSpc>
            <a:spcBef>
              <a:spcPct val="0"/>
            </a:spcBef>
            <a:spcAft>
              <a:spcPct val="35000"/>
            </a:spcAft>
            <a:buNone/>
          </a:pPr>
          <a:endParaRPr lang="en-US" sz="1500" b="1" kern="1200" dirty="0">
            <a:latin typeface="Century Gothic" panose="020B0502020202020204" pitchFamily="34" charset="0"/>
          </a:endParaRPr>
        </a:p>
      </dsp:txBody>
      <dsp:txXfrm>
        <a:off x="5976606" y="609536"/>
        <a:ext cx="1961284" cy="315911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34558C-C625-7E47-813B-3E8EBC4DF5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D3CDAD0-DD04-904A-8426-BF72511FF6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E05F4F-F42E-D24A-8680-C02CD45386AF}" type="datetimeFigureOut">
              <a:rPr lang="en-US" smtClean="0"/>
              <a:t>7/12/23</a:t>
            </a:fld>
            <a:endParaRPr lang="en-US"/>
          </a:p>
        </p:txBody>
      </p:sp>
      <p:sp>
        <p:nvSpPr>
          <p:cNvPr id="4" name="Footer Placeholder 3">
            <a:extLst>
              <a:ext uri="{FF2B5EF4-FFF2-40B4-BE49-F238E27FC236}">
                <a16:creationId xmlns:a16="http://schemas.microsoft.com/office/drawing/2014/main" id="{AE3D77A1-8F04-9549-BC04-83B776011B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E035A8E-0F18-0C41-8E81-BB74F28689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BC6C76-99FE-704F-96C7-F54C52B1635F}" type="slidenum">
              <a:rPr lang="en-US" smtClean="0"/>
              <a:t>‹#›</a:t>
            </a:fld>
            <a:endParaRPr lang="en-US"/>
          </a:p>
        </p:txBody>
      </p:sp>
    </p:spTree>
    <p:extLst>
      <p:ext uri="{BB962C8B-B14F-4D97-AF65-F5344CB8AC3E}">
        <p14:creationId xmlns:p14="http://schemas.microsoft.com/office/powerpoint/2010/main" val="3366446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F08FFC-8691-0D4B-976F-8AD5F4558729}" type="datetimeFigureOut">
              <a:rPr lang="en-US" smtClean="0"/>
              <a:t>7/12/23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FE086D-339F-AC4C-A6D9-24BFCD61D54D}" type="slidenum">
              <a:rPr lang="en-US" smtClean="0"/>
              <a:t>‹#›</a:t>
            </a:fld>
            <a:endParaRPr lang="en-US"/>
          </a:p>
        </p:txBody>
      </p:sp>
    </p:spTree>
    <p:extLst>
      <p:ext uri="{BB962C8B-B14F-4D97-AF65-F5344CB8AC3E}">
        <p14:creationId xmlns:p14="http://schemas.microsoft.com/office/powerpoint/2010/main" val="342370654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 goal: Create credibility through highlighting expertise and goal alignment, our independence from a PSP, and we’re trusted by major players.</a:t>
            </a:r>
          </a:p>
          <a:p>
            <a:endParaRPr lang="en-US" dirty="0"/>
          </a:p>
          <a:p>
            <a:r>
              <a:rPr lang="en-US" b="0" dirty="0"/>
              <a:t>Our mission is to recover your payment processing fees using compliant surcharging technology.  That’s the only thing we do.</a:t>
            </a:r>
          </a:p>
          <a:p>
            <a:endParaRPr lang="en-US" b="0" dirty="0"/>
          </a:p>
          <a:p>
            <a:r>
              <a:rPr lang="en-US" b="1" dirty="0"/>
              <a:t>Single Purpose</a:t>
            </a:r>
          </a:p>
          <a:p>
            <a:endParaRPr lang="en-US" b="0" dirty="0"/>
          </a:p>
          <a:p>
            <a:r>
              <a:rPr lang="en-US" b="0" dirty="0"/>
              <a:t>We only want to help you recover fees. </a:t>
            </a:r>
          </a:p>
          <a:p>
            <a:endParaRPr lang="en-US" b="0" dirty="0"/>
          </a:p>
          <a:p>
            <a:r>
              <a:rPr lang="en-US" b="0" dirty="0"/>
              <a:t>The only other surcharge offerings are from payment service providers, like payment gateways and payment processors.  Many merchants wonder how we’re different from them. </a:t>
            </a:r>
          </a:p>
          <a:p>
            <a:endParaRPr lang="en-US" b="0" dirty="0"/>
          </a:p>
          <a:p>
            <a:r>
              <a:rPr lang="en-US" b="0" dirty="0"/>
              <a:t>Your PSP provides an essential service – they make sure you can accept payments.  They deserve their fee for that.  But they benefit when fees go up.  Since surcharging helps fees go down, they don’t have an incentive or focus to provide a surcharge solution aligned with your needs and your customers.  </a:t>
            </a:r>
          </a:p>
          <a:p>
            <a:endParaRPr lang="en-US" b="0" dirty="0"/>
          </a:p>
          <a:p>
            <a:endParaRPr lang="en-US" b="0" dirty="0"/>
          </a:p>
          <a:p>
            <a:r>
              <a:rPr lang="en-US" b="1" dirty="0"/>
              <a:t>A Technology Partner</a:t>
            </a:r>
          </a:p>
          <a:p>
            <a:pPr marL="0" marR="0" lvl="0" indent="0" algn="l" defTabSz="685800" rtl="0" eaLnBrk="1" fontAlgn="auto" latinLnBrk="0" hangingPunct="1">
              <a:lnSpc>
                <a:spcPct val="100000"/>
              </a:lnSpc>
              <a:spcBef>
                <a:spcPts val="0"/>
              </a:spcBef>
              <a:spcAft>
                <a:spcPts val="0"/>
              </a:spcAft>
              <a:buClrTx/>
              <a:buSzTx/>
              <a:buFontTx/>
              <a:buNone/>
              <a:tabLst/>
              <a:defRPr/>
            </a:pPr>
            <a:r>
              <a:rPr lang="en-US" b="0" dirty="0"/>
              <a:t>We’re not a PSP.  We actually partner with many PSPs because it’s not a core focus for them.  As it is for us.</a:t>
            </a:r>
          </a:p>
          <a:p>
            <a:endParaRPr lang="en-US" b="0" dirty="0"/>
          </a:p>
          <a:p>
            <a:r>
              <a:rPr lang="en-US" b="0" dirty="0"/>
              <a:t>We’re a software partner that makes THEIR fees less expensive for YOU on a day-to-day basis.  As you’ll learn, merchants use us to fit surcharging to their unique business needs.  In a way PSPs cannot.</a:t>
            </a:r>
          </a:p>
          <a:p>
            <a:endParaRPr lang="en-US" b="0" dirty="0"/>
          </a:p>
          <a:p>
            <a:r>
              <a:rPr lang="en-US" b="0" dirty="0"/>
              <a:t>That’s because our software will work with the payment technology you already have and PSPs you already use.  This minimizes the changes you have to make to surcharge.  It allows you to tailor surcharging to both your exact costs, your customers, and your payment workflow.</a:t>
            </a:r>
          </a:p>
          <a:p>
            <a:endParaRPr lang="en-US" b="0" dirty="0"/>
          </a:p>
          <a:p>
            <a:r>
              <a:rPr lang="en-US" b="0" dirty="0"/>
              <a:t>Partnership also means aligning our incentives with yours. So we take on all of the compliance risk of surcharging in our contracts, and only make money when you recover fees.  That’s also different from what a PSP offers.</a:t>
            </a:r>
          </a:p>
          <a:p>
            <a:endParaRPr lang="en-US" b="1" dirty="0"/>
          </a:p>
          <a:p>
            <a:r>
              <a:rPr lang="en-US" b="1" dirty="0"/>
              <a:t>Unique Expertise</a:t>
            </a:r>
          </a:p>
          <a:p>
            <a:r>
              <a:rPr lang="en-US" b="0" dirty="0"/>
              <a:t>We are surcharge experts because we don’t have anything else to fall back on. </a:t>
            </a:r>
          </a:p>
          <a:p>
            <a:endParaRPr lang="en-US" b="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b="0" dirty="0"/>
              <a:t>Many major PSPs and merchants trust that expertise.  Mastercard, Wells Fargo, Worldpay, Checkout.com, </a:t>
            </a:r>
            <a:r>
              <a:rPr lang="en-US" b="0" dirty="0" err="1"/>
              <a:t>BillTrust</a:t>
            </a:r>
            <a:r>
              <a:rPr lang="en-US" b="0" dirty="0"/>
              <a:t>, and some of the largest merchants across United States and Canada all rely on our surcharging solution today.</a:t>
            </a:r>
          </a:p>
          <a:p>
            <a:endParaRPr lang="en-US" b="0" dirty="0"/>
          </a:p>
          <a:p>
            <a:endParaRPr lang="en-US" b="0" dirty="0"/>
          </a:p>
          <a:p>
            <a:endParaRPr lang="en-US" b="0" dirty="0"/>
          </a:p>
        </p:txBody>
      </p:sp>
      <p:sp>
        <p:nvSpPr>
          <p:cNvPr id="4" name="Slide Number Placeholder 3"/>
          <p:cNvSpPr>
            <a:spLocks noGrp="1"/>
          </p:cNvSpPr>
          <p:nvPr>
            <p:ph type="sldNum" sz="quarter" idx="5"/>
          </p:nvPr>
        </p:nvSpPr>
        <p:spPr/>
        <p:txBody>
          <a:bodyPr/>
          <a:lstStyle/>
          <a:p>
            <a:fld id="{6BFE086D-339F-AC4C-A6D9-24BFCD61D54D}" type="slidenum">
              <a:rPr lang="en-US" smtClean="0"/>
              <a:t>4</a:t>
            </a:fld>
            <a:endParaRPr lang="en-US"/>
          </a:p>
        </p:txBody>
      </p:sp>
    </p:spTree>
    <p:extLst>
      <p:ext uri="{BB962C8B-B14F-4D97-AF65-F5344CB8AC3E}">
        <p14:creationId xmlns:p14="http://schemas.microsoft.com/office/powerpoint/2010/main" val="1996300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a:t>Talking Point goal: there is a cost to doing nothing about rising fees</a:t>
            </a:r>
          </a:p>
          <a:p>
            <a:endParaRPr lang="en-US" b="0"/>
          </a:p>
          <a:p>
            <a:r>
              <a:rPr lang="en-US" b="0"/>
              <a:t>We’re talking today because surcharging is a growing trend.  It’s driven by the multi-decade trend of rising fees.  There are 3 key reasons why merchants are caught up in this:</a:t>
            </a:r>
          </a:p>
          <a:p>
            <a:endParaRPr lang="en-US" b="0"/>
          </a:p>
          <a:p>
            <a:r>
              <a:rPr lang="en-US" b="0"/>
              <a:t>First, card fees set by the banks and card networks just keep increasing year after year, and nothing seems to stop them.</a:t>
            </a:r>
          </a:p>
          <a:p>
            <a:endParaRPr lang="en-US" b="0"/>
          </a:p>
          <a:p>
            <a:r>
              <a:rPr lang="en-US" b="0"/>
              <a:t>Second, digital card transactions are rising at more than 20% per year.  Digital payments have a lot of benefits: lower DSO, increased sales, guaranteed funds, and fast settlement.  But it comes with higher costs.</a:t>
            </a:r>
          </a:p>
          <a:p>
            <a:endParaRPr lang="en-US" b="0"/>
          </a:p>
          <a:p>
            <a:r>
              <a:rPr lang="en-US" b="0"/>
              <a:t>Third, inflation is causing the price of everything to go up.  Higher inflation leads to higher prices leads to higher card fees.</a:t>
            </a:r>
          </a:p>
          <a:p>
            <a:endParaRPr lang="en-US" b="0"/>
          </a:p>
          <a:p>
            <a:endParaRPr lang="en-US" b="1"/>
          </a:p>
        </p:txBody>
      </p:sp>
      <p:sp>
        <p:nvSpPr>
          <p:cNvPr id="4" name="Slide Number Placeholder 3"/>
          <p:cNvSpPr>
            <a:spLocks noGrp="1"/>
          </p:cNvSpPr>
          <p:nvPr>
            <p:ph type="sldNum" sz="quarter" idx="5"/>
          </p:nvPr>
        </p:nvSpPr>
        <p:spPr/>
        <p:txBody>
          <a:bodyPr/>
          <a:lstStyle/>
          <a:p>
            <a:fld id="{6BFE086D-339F-AC4C-A6D9-24BFCD61D54D}" type="slidenum">
              <a:rPr lang="en-US" smtClean="0"/>
              <a:t>5</a:t>
            </a:fld>
            <a:endParaRPr lang="en-US"/>
          </a:p>
        </p:txBody>
      </p:sp>
    </p:spTree>
    <p:extLst>
      <p:ext uri="{BB962C8B-B14F-4D97-AF65-F5344CB8AC3E}">
        <p14:creationId xmlns:p14="http://schemas.microsoft.com/office/powerpoint/2010/main" val="1284831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 goal: (2 minutes) Create credibility by saying “we know what merchants broadly need.”</a:t>
            </a:r>
          </a:p>
          <a:p>
            <a:endParaRPr lang="en-US" b="1" dirty="0"/>
          </a:p>
          <a:p>
            <a:r>
              <a:rPr lang="en-US" b="0" dirty="0"/>
              <a:t>Your answers to our questions are really helpful.</a:t>
            </a:r>
          </a:p>
          <a:p>
            <a:endParaRPr lang="en-US" b="1" dirty="0"/>
          </a:p>
          <a:p>
            <a:r>
              <a:rPr lang="en-US" b="0" dirty="0"/>
              <a:t>There are a lot of details just under the surface of surcharging.  It looks simple – just add a line item – but without considering these details from the start you could get in trouble.</a:t>
            </a:r>
          </a:p>
          <a:p>
            <a:endParaRPr lang="en-US" b="0" dirty="0"/>
          </a:p>
          <a:p>
            <a:r>
              <a:rPr lang="en-US" b="0" dirty="0"/>
              <a:t>As merchants understand the details, we’ve found they look for 4 things in a surcharge partner.</a:t>
            </a:r>
          </a:p>
          <a:p>
            <a:endParaRPr lang="en-US" b="0" dirty="0"/>
          </a:p>
          <a:p>
            <a:r>
              <a:rPr lang="en-US" b="0" dirty="0"/>
              <a:t>First, the solution is aligned with fee recovery.  You save money, they make money.  </a:t>
            </a:r>
          </a:p>
          <a:p>
            <a:endParaRPr lang="en-US" b="0" dirty="0"/>
          </a:p>
          <a:p>
            <a:r>
              <a:rPr lang="en-US" b="0" dirty="0"/>
              <a:t>Second, they want to minimize disruption to their business.  They want an API that fits into their existing payment workflows. </a:t>
            </a:r>
          </a:p>
          <a:p>
            <a:endParaRPr lang="en-US" b="0" dirty="0"/>
          </a:p>
          <a:p>
            <a:r>
              <a:rPr lang="en-US" b="0" dirty="0"/>
              <a:t>Third, they need control and insight over when, where, how, and who gets surcharged.  The business is too complicated for a one-size-fits-all solution.</a:t>
            </a:r>
          </a:p>
          <a:p>
            <a:endParaRPr lang="en-US" b="0" dirty="0"/>
          </a:p>
          <a:p>
            <a:r>
              <a:rPr lang="en-US" b="0" dirty="0"/>
              <a:t>Last but not least – something we’ll dig into deeply today – is compliance.  This isn’t core to a merchant’s business.  They want to focus on their core business by offloading the complicated, evolving risks with a secure partner.</a:t>
            </a:r>
          </a:p>
          <a:p>
            <a:endParaRPr lang="en-US" b="0" dirty="0"/>
          </a:p>
          <a:p>
            <a:r>
              <a:rPr lang="en-US" b="0" dirty="0"/>
              <a:t>=======</a:t>
            </a:r>
          </a:p>
          <a:p>
            <a:endParaRPr lang="en-US" b="0" dirty="0"/>
          </a:p>
          <a:p>
            <a:r>
              <a:rPr lang="en-US" b="0" i="1" dirty="0"/>
              <a:t>Critical question to ask at this point:</a:t>
            </a:r>
          </a:p>
          <a:p>
            <a:endParaRPr lang="en-US" b="0" i="1" dirty="0"/>
          </a:p>
          <a:p>
            <a:r>
              <a:rPr lang="en-US" b="0" i="0" dirty="0"/>
              <a:t>Does this align with that you’ve been looking for? Is there anything else you’ve been thinking about as you’ve looked for a solution?</a:t>
            </a:r>
          </a:p>
        </p:txBody>
      </p:sp>
      <p:sp>
        <p:nvSpPr>
          <p:cNvPr id="4" name="Slide Number Placeholder 3"/>
          <p:cNvSpPr>
            <a:spLocks noGrp="1"/>
          </p:cNvSpPr>
          <p:nvPr>
            <p:ph type="sldNum" sz="quarter" idx="5"/>
          </p:nvPr>
        </p:nvSpPr>
        <p:spPr/>
        <p:txBody>
          <a:bodyPr/>
          <a:lstStyle/>
          <a:p>
            <a:fld id="{6BFE086D-339F-AC4C-A6D9-24BFCD61D54D}" type="slidenum">
              <a:rPr lang="en-US" smtClean="0"/>
              <a:t>7</a:t>
            </a:fld>
            <a:endParaRPr lang="en-US"/>
          </a:p>
        </p:txBody>
      </p:sp>
    </p:spTree>
    <p:extLst>
      <p:ext uri="{BB962C8B-B14F-4D97-AF65-F5344CB8AC3E}">
        <p14:creationId xmlns:p14="http://schemas.microsoft.com/office/powerpoint/2010/main" val="1598061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 goals: Merchant understands how complicated compliance can be.  Create credibility that we know what we’re doing.</a:t>
            </a:r>
          </a:p>
          <a:p>
            <a:endParaRPr lang="en-US" dirty="0"/>
          </a:p>
          <a:p>
            <a:r>
              <a:rPr lang="en-US" dirty="0"/>
              <a:t>The reason Acquirer solutions are non-compliant is because it is hard.  We think about it in four categories:</a:t>
            </a:r>
          </a:p>
          <a:p>
            <a:endParaRPr lang="en-US" dirty="0"/>
          </a:p>
          <a:p>
            <a:r>
              <a:rPr lang="en-US" dirty="0"/>
              <a:t>Rate-level compliance: you have to surcharge at the correct rate.  There are maximum surcharge rules, and customer contract rules around this.</a:t>
            </a:r>
          </a:p>
          <a:p>
            <a:endParaRPr lang="en-US" dirty="0"/>
          </a:p>
          <a:p>
            <a:r>
              <a:rPr lang="en-US" dirty="0"/>
              <a:t>Card-level compliance: automatically following the card company policies. If you don’t, they fine you. And they’re fining people more and more. </a:t>
            </a:r>
          </a:p>
          <a:p>
            <a:r>
              <a:rPr lang="en-US" dirty="0"/>
              <a:t>These rules conflict between card providers. And yes, these rules change all the time. A recent major change just happened in April 2023.</a:t>
            </a:r>
          </a:p>
          <a:p>
            <a:endParaRPr lang="en-US" dirty="0"/>
          </a:p>
          <a:p>
            <a:r>
              <a:rPr lang="en-US" dirty="0"/>
              <a:t>Regulatory compliance: automatically following the surcharging laws of the country, state and province. These rules change on a card by card basis, depending on the card’s zip code. And they conflict with card-level rules, so your surcharge system has to be able to correctly choose what to follow! Otherwise you can be open to attorney general and customer legal action and fines,.</a:t>
            </a:r>
          </a:p>
          <a:p>
            <a:endParaRPr lang="en-US" dirty="0"/>
          </a:p>
          <a:p>
            <a:r>
              <a:rPr lang="en-US" dirty="0"/>
              <a:t>Finally, indemnification and due diligence. Because even if you do all of the above exactly right, mistakes can and do happen. This isn’t risk you should have to worry about. </a:t>
            </a:r>
          </a:p>
          <a:p>
            <a:endParaRPr lang="en-US" dirty="0"/>
          </a:p>
          <a:p>
            <a:r>
              <a:rPr lang="en-US" dirty="0"/>
              <a:t> </a:t>
            </a:r>
          </a:p>
        </p:txBody>
      </p:sp>
      <p:sp>
        <p:nvSpPr>
          <p:cNvPr id="4" name="Slide Number Placeholder 3"/>
          <p:cNvSpPr>
            <a:spLocks noGrp="1"/>
          </p:cNvSpPr>
          <p:nvPr>
            <p:ph type="sldNum" sz="quarter" idx="5"/>
          </p:nvPr>
        </p:nvSpPr>
        <p:spPr/>
        <p:txBody>
          <a:bodyPr/>
          <a:lstStyle/>
          <a:p>
            <a:fld id="{6BFE086D-339F-AC4C-A6D9-24BFCD61D54D}" type="slidenum">
              <a:rPr lang="en-US" smtClean="0"/>
              <a:t>8</a:t>
            </a:fld>
            <a:endParaRPr lang="en-US"/>
          </a:p>
        </p:txBody>
      </p:sp>
    </p:spTree>
    <p:extLst>
      <p:ext uri="{BB962C8B-B14F-4D97-AF65-F5344CB8AC3E}">
        <p14:creationId xmlns:p14="http://schemas.microsoft.com/office/powerpoint/2010/main" val="309389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1" dirty="0"/>
              <a:t>Talking Points goals: Create credibility that we think deeply about compliance.  Create doubt about competitor solutions.</a:t>
            </a:r>
            <a:endParaRPr lang="en-US" dirty="0"/>
          </a:p>
          <a:p>
            <a:endParaRPr lang="en-US" dirty="0"/>
          </a:p>
          <a:p>
            <a:r>
              <a:rPr lang="en-US" dirty="0"/>
              <a:t>Selective surcharging and indemnification are important because state laws and card rules often change and come into conflict with each other.  I’ll highlight a few examples of that here.</a:t>
            </a:r>
          </a:p>
          <a:p>
            <a:pPr marL="171450" indent="-171450">
              <a:buFontTx/>
              <a:buChar char="-"/>
            </a:pPr>
            <a:r>
              <a:rPr lang="en-US" u="sng" dirty="0"/>
              <a:t>Colorado</a:t>
            </a:r>
            <a:r>
              <a:rPr lang="en-US" dirty="0"/>
              <a:t>: you have the ability to surcharge up to 2% OR the exact cost of each card.  This conflicts with card network rules.  Colorado law trumps those.  We empower merchants to choose either option depending on how they want to treat their customers and maximize fee recovery.</a:t>
            </a:r>
          </a:p>
          <a:p>
            <a:pPr marL="171450" indent="-171450">
              <a:buFontTx/>
              <a:buChar char="-"/>
            </a:pPr>
            <a:r>
              <a:rPr lang="en-US" u="sng" dirty="0"/>
              <a:t>Mississippi</a:t>
            </a:r>
            <a:r>
              <a:rPr lang="en-US" dirty="0"/>
              <a:t>: the MS government prohibits surcharges on MS-government issued cards.  Unless you know the type of card and to whom the card is issued at the point of payment in real-time,  you could get this wrong.</a:t>
            </a:r>
          </a:p>
          <a:p>
            <a:pPr marL="171450" indent="-171450">
              <a:buFontTx/>
              <a:buChar char="-"/>
            </a:pPr>
            <a:r>
              <a:rPr lang="en-US" i="0" u="sng" dirty="0"/>
              <a:t>Massachusetts</a:t>
            </a:r>
            <a:r>
              <a:rPr lang="en-US" dirty="0"/>
              <a:t>: MA law prohibits surcharges.  However, there are Department of Finance and state attorney general opinions which allow it in certain cases.  InterPayments contractually indemnifies you to surcharge in MA.  However, if you ever felt uncomfortable doing so, you can prohibit surcharges in MA at the click of a button in our system.</a:t>
            </a:r>
          </a:p>
          <a:p>
            <a:pPr marL="171450" indent="-171450">
              <a:buFontTx/>
              <a:buChar char="-"/>
            </a:pPr>
            <a:r>
              <a:rPr lang="en-US" u="sng" dirty="0"/>
              <a:t>Customer contracts</a:t>
            </a:r>
            <a:r>
              <a:rPr lang="en-US" dirty="0"/>
              <a:t>: Many merchants have contracts with customers which prohibit surcharges.  We see this especially in some government contracts and retail installment loans.  InterPayments enables you to selectively surcharge every individual transaction so you can comply with your contracts.</a:t>
            </a:r>
          </a:p>
          <a:p>
            <a:endParaRPr lang="en-US" dirty="0"/>
          </a:p>
          <a:p>
            <a:r>
              <a:rPr lang="en-US" dirty="0"/>
              <a:t>Surcharging is all we do, so we focus on getting this right.  But even if we don’t get it right, we never pass the risk to you. Other solutions create risk AND pass the risk to you.</a:t>
            </a:r>
          </a:p>
        </p:txBody>
      </p:sp>
      <p:sp>
        <p:nvSpPr>
          <p:cNvPr id="4" name="Slide Number Placeholder 3"/>
          <p:cNvSpPr>
            <a:spLocks noGrp="1"/>
          </p:cNvSpPr>
          <p:nvPr>
            <p:ph type="sldNum" sz="quarter" idx="5"/>
          </p:nvPr>
        </p:nvSpPr>
        <p:spPr/>
        <p:txBody>
          <a:bodyPr/>
          <a:lstStyle/>
          <a:p>
            <a:fld id="{6BFE086D-339F-AC4C-A6D9-24BFCD61D54D}" type="slidenum">
              <a:rPr lang="en-US" smtClean="0"/>
              <a:t>9</a:t>
            </a:fld>
            <a:endParaRPr lang="en-US"/>
          </a:p>
        </p:txBody>
      </p:sp>
    </p:spTree>
    <p:extLst>
      <p:ext uri="{BB962C8B-B14F-4D97-AF65-F5344CB8AC3E}">
        <p14:creationId xmlns:p14="http://schemas.microsoft.com/office/powerpoint/2010/main" val="35066125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vider-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97198E-8BBF-8B4C-ADC7-2A3913469445}"/>
              </a:ext>
            </a:extLst>
          </p:cNvPr>
          <p:cNvSpPr/>
          <p:nvPr userDrawn="1"/>
        </p:nvSpPr>
        <p:spPr>
          <a:xfrm>
            <a:off x="0" y="0"/>
            <a:ext cx="9144000" cy="5143500"/>
          </a:xfrm>
          <a:prstGeom prst="rect">
            <a:avLst/>
          </a:prstGeom>
          <a:gradFill flip="none" rotWithShape="0">
            <a:gsLst>
              <a:gs pos="48000">
                <a:schemeClr val="accent3"/>
              </a:gs>
              <a:gs pos="0">
                <a:schemeClr val="tx1"/>
              </a:gs>
              <a:gs pos="100000">
                <a:schemeClr val="accent1"/>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erson using laptop computer holding card">
            <a:extLst>
              <a:ext uri="{FF2B5EF4-FFF2-40B4-BE49-F238E27FC236}">
                <a16:creationId xmlns:a16="http://schemas.microsoft.com/office/drawing/2014/main" id="{3F286139-0204-7446-A410-F217AB771A75}"/>
              </a:ext>
            </a:extLst>
          </p:cNvPr>
          <p:cNvPicPr>
            <a:picLocks noChangeAspect="1" noChangeArrowheads="1"/>
          </p:cNvPicPr>
          <p:nvPr userDrawn="1"/>
        </p:nvPicPr>
        <p:blipFill rotWithShape="1">
          <a:blip r:embed="rId2" cstate="print">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923C489-3477-104A-9409-2960AFE42D08}"/>
              </a:ext>
            </a:extLst>
          </p:cNvPr>
          <p:cNvPicPr>
            <a:picLocks noChangeAspect="1"/>
          </p:cNvPicPr>
          <p:nvPr userDrawn="1"/>
        </p:nvPicPr>
        <p:blipFill>
          <a:blip r:embed="rId4" cstate="print">
            <a:lum bright="100000"/>
            <a:extLst>
              <a:ext uri="{28A0092B-C50C-407E-A947-70E740481C1C}">
                <a14:useLocalDpi xmlns:a14="http://schemas.microsoft.com/office/drawing/2010/main"/>
              </a:ext>
            </a:extLst>
          </a:blip>
          <a:stretch>
            <a:fillRect/>
          </a:stretch>
        </p:blipFill>
        <p:spPr>
          <a:xfrm>
            <a:off x="530352" y="1229015"/>
            <a:ext cx="1266844" cy="163576"/>
          </a:xfrm>
          <a:prstGeom prst="rect">
            <a:avLst/>
          </a:prstGeom>
        </p:spPr>
      </p:pic>
      <p:sp>
        <p:nvSpPr>
          <p:cNvPr id="9" name="Title 1">
            <a:extLst>
              <a:ext uri="{FF2B5EF4-FFF2-40B4-BE49-F238E27FC236}">
                <a16:creationId xmlns:a16="http://schemas.microsoft.com/office/drawing/2014/main" id="{A7CAD8F4-13E7-A94D-A675-F4010C500309}"/>
              </a:ext>
            </a:extLst>
          </p:cNvPr>
          <p:cNvSpPr>
            <a:spLocks noGrp="1"/>
          </p:cNvSpPr>
          <p:nvPr>
            <p:ph type="ctrTitle"/>
          </p:nvPr>
        </p:nvSpPr>
        <p:spPr>
          <a:xfrm>
            <a:off x="424024" y="1438880"/>
            <a:ext cx="6858000" cy="1790700"/>
          </a:xfrm>
        </p:spPr>
        <p:txBody>
          <a:bodyPr anchor="b"/>
          <a:lstStyle>
            <a:lvl1pPr algn="l">
              <a:defRPr sz="4500">
                <a:solidFill>
                  <a:schemeClr val="bg1"/>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10853427-54D5-B949-B7AA-2EE5536238C3}"/>
              </a:ext>
            </a:extLst>
          </p:cNvPr>
          <p:cNvSpPr>
            <a:spLocks noGrp="1"/>
          </p:cNvSpPr>
          <p:nvPr>
            <p:ph type="body" sz="quarter" idx="10" hasCustomPrompt="1"/>
          </p:nvPr>
        </p:nvSpPr>
        <p:spPr>
          <a:xfrm>
            <a:off x="423863" y="3412463"/>
            <a:ext cx="6858000" cy="936625"/>
          </a:xfrm>
        </p:spPr>
        <p:txBody>
          <a:bodyPr/>
          <a:lstStyle>
            <a:lvl1pPr marL="0" indent="0">
              <a:buNone/>
              <a:defRPr sz="1200">
                <a:solidFill>
                  <a:schemeClr val="accent1"/>
                </a:solidFill>
                <a:latin typeface="Century Gothic" panose="020B0502020202020204" pitchFamily="34" charset="0"/>
              </a:defRPr>
            </a:lvl1pPr>
            <a:lvl2pPr marL="342900" indent="0">
              <a:buNone/>
              <a:defRPr sz="1200">
                <a:solidFill>
                  <a:schemeClr val="accent1"/>
                </a:solidFill>
              </a:defRPr>
            </a:lvl2pPr>
            <a:lvl3pPr marL="685800" indent="0">
              <a:buNone/>
              <a:defRPr sz="1200">
                <a:solidFill>
                  <a:schemeClr val="accent1"/>
                </a:solidFill>
              </a:defRPr>
            </a:lvl3pPr>
            <a:lvl4pPr marL="1028700" indent="0">
              <a:buNone/>
              <a:defRPr sz="1200">
                <a:solidFill>
                  <a:schemeClr val="accent1"/>
                </a:solidFill>
              </a:defRPr>
            </a:lvl4pPr>
            <a:lvl5pPr marL="1371600" indent="0">
              <a:buNone/>
              <a:defRPr sz="1200">
                <a:solidFill>
                  <a:schemeClr val="accent1"/>
                </a:solidFill>
              </a:defRPr>
            </a:lvl5pPr>
          </a:lstStyle>
          <a:p>
            <a:pPr lvl="0"/>
            <a:r>
              <a:rPr lang="en-US" dirty="0"/>
              <a:t>Date MM/DD/YY</a:t>
            </a:r>
          </a:p>
        </p:txBody>
      </p:sp>
    </p:spTree>
    <p:extLst>
      <p:ext uri="{BB962C8B-B14F-4D97-AF65-F5344CB8AC3E}">
        <p14:creationId xmlns:p14="http://schemas.microsoft.com/office/powerpoint/2010/main" val="851250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97198E-8BBF-8B4C-ADC7-2A3913469445}"/>
              </a:ext>
            </a:extLst>
          </p:cNvPr>
          <p:cNvSpPr/>
          <p:nvPr userDrawn="1"/>
        </p:nvSpPr>
        <p:spPr>
          <a:xfrm>
            <a:off x="0" y="0"/>
            <a:ext cx="9144000" cy="5143500"/>
          </a:xfrm>
          <a:prstGeom prst="rect">
            <a:avLst/>
          </a:prstGeom>
          <a:gradFill flip="none" rotWithShape="0">
            <a:gsLst>
              <a:gs pos="48000">
                <a:schemeClr val="accent3"/>
              </a:gs>
              <a:gs pos="0">
                <a:schemeClr val="tx1"/>
              </a:gs>
              <a:gs pos="100000">
                <a:schemeClr val="accent1"/>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oman holding Android smartphone">
            <a:extLst>
              <a:ext uri="{FF2B5EF4-FFF2-40B4-BE49-F238E27FC236}">
                <a16:creationId xmlns:a16="http://schemas.microsoft.com/office/drawing/2014/main" id="{8B203D17-E1DE-D343-84C3-B5ECD367A5EF}"/>
              </a:ext>
            </a:extLst>
          </p:cNvPr>
          <p:cNvPicPr>
            <a:picLocks noChangeAspect="1" noChangeArrowheads="1"/>
          </p:cNvPicPr>
          <p:nvPr userDrawn="1"/>
        </p:nvPicPr>
        <p:blipFill rotWithShape="1">
          <a:blip r:embed="rId2" cstate="print">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6E4C5CAE-3FBE-9C4B-88A8-626B5FFE9FCA}"/>
              </a:ext>
            </a:extLst>
          </p:cNvPr>
          <p:cNvSpPr>
            <a:spLocks noGrp="1"/>
          </p:cNvSpPr>
          <p:nvPr>
            <p:ph type="ctrTitle"/>
          </p:nvPr>
        </p:nvSpPr>
        <p:spPr>
          <a:xfrm>
            <a:off x="1143000" y="1676400"/>
            <a:ext cx="6858000" cy="1790700"/>
          </a:xfrm>
        </p:spPr>
        <p:txBody>
          <a:bodyPr anchor="ctr">
            <a:normAutofit/>
          </a:bodyPr>
          <a:lstStyle>
            <a:lvl1pPr algn="ctr">
              <a:defRPr sz="4200">
                <a:solidFill>
                  <a:schemeClr val="bg1"/>
                </a:solidFill>
              </a:defRPr>
            </a:lvl1p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B8CE89E9-E4C6-534A-BE6A-5AA8D347A626}"/>
              </a:ext>
            </a:extLst>
          </p:cNvPr>
          <p:cNvSpPr>
            <a:spLocks noGrp="1"/>
          </p:cNvSpPr>
          <p:nvPr>
            <p:ph type="sldNum" sz="quarter" idx="4"/>
          </p:nvPr>
        </p:nvSpPr>
        <p:spPr>
          <a:xfrm>
            <a:off x="0" y="4869536"/>
            <a:ext cx="1545755" cy="273844"/>
          </a:xfrm>
          <a:prstGeom prst="rect">
            <a:avLst/>
          </a:prstGeom>
        </p:spPr>
        <p:txBody>
          <a:bodyPr vert="horz" lIns="91440" tIns="45720" rIns="91440" bIns="45720" rtlCol="0" anchor="ctr"/>
          <a:lstStyle>
            <a:lvl1pPr algn="l">
              <a:defRPr sz="900">
                <a:solidFill>
                  <a:schemeClr val="bg1"/>
                </a:solidFill>
                <a:latin typeface="Century Gothic" panose="020B0502020202020204" pitchFamily="34" charset="0"/>
              </a:defRPr>
            </a:lvl1pPr>
          </a:lstStyle>
          <a:p>
            <a:fld id="{E19354FB-B65D-304A-87F1-1F203383217A}" type="slidenum">
              <a:rPr lang="en-US" smtClean="0"/>
              <a:pPr/>
              <a:t>‹#›</a:t>
            </a:fld>
            <a:endParaRPr lang="en-US" dirty="0"/>
          </a:p>
        </p:txBody>
      </p:sp>
      <p:pic>
        <p:nvPicPr>
          <p:cNvPr id="6" name="Picture 5">
            <a:extLst>
              <a:ext uri="{FF2B5EF4-FFF2-40B4-BE49-F238E27FC236}">
                <a16:creationId xmlns:a16="http://schemas.microsoft.com/office/drawing/2014/main" id="{3923C489-3477-104A-9409-2960AFE42D08}"/>
              </a:ext>
            </a:extLst>
          </p:cNvPr>
          <p:cNvPicPr>
            <a:picLocks noChangeAspect="1"/>
          </p:cNvPicPr>
          <p:nvPr userDrawn="1"/>
        </p:nvPicPr>
        <p:blipFill>
          <a:blip r:embed="rId4" cstate="print">
            <a:lum bright="100000"/>
            <a:extLst>
              <a:ext uri="{28A0092B-C50C-407E-A947-70E740481C1C}">
                <a14:useLocalDpi xmlns:a14="http://schemas.microsoft.com/office/drawing/2010/main"/>
              </a:ext>
            </a:extLst>
          </a:blip>
          <a:stretch>
            <a:fillRect/>
          </a:stretch>
        </p:blipFill>
        <p:spPr>
          <a:xfrm>
            <a:off x="7346804" y="4888416"/>
            <a:ext cx="1266844" cy="163576"/>
          </a:xfrm>
          <a:prstGeom prst="rect">
            <a:avLst/>
          </a:prstGeom>
        </p:spPr>
      </p:pic>
      <p:sp>
        <p:nvSpPr>
          <p:cNvPr id="8" name="Rectangle 7">
            <a:extLst>
              <a:ext uri="{FF2B5EF4-FFF2-40B4-BE49-F238E27FC236}">
                <a16:creationId xmlns:a16="http://schemas.microsoft.com/office/drawing/2014/main" id="{F6BABE1C-06F6-EF4A-8D67-27D845E54A0E}"/>
              </a:ext>
            </a:extLst>
          </p:cNvPr>
          <p:cNvSpPr/>
          <p:nvPr userDrawn="1"/>
        </p:nvSpPr>
        <p:spPr>
          <a:xfrm>
            <a:off x="530352" y="5066570"/>
            <a:ext cx="8083296" cy="769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566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97198E-8BBF-8B4C-ADC7-2A3913469445}"/>
              </a:ext>
            </a:extLst>
          </p:cNvPr>
          <p:cNvSpPr/>
          <p:nvPr userDrawn="1"/>
        </p:nvSpPr>
        <p:spPr>
          <a:xfrm>
            <a:off x="0" y="0"/>
            <a:ext cx="9144000" cy="5143500"/>
          </a:xfrm>
          <a:prstGeom prst="rect">
            <a:avLst/>
          </a:prstGeom>
          <a:gradFill flip="none" rotWithShape="0">
            <a:gsLst>
              <a:gs pos="48000">
                <a:schemeClr val="accent3"/>
              </a:gs>
              <a:gs pos="0">
                <a:schemeClr val="tx1"/>
              </a:gs>
              <a:gs pos="100000">
                <a:schemeClr val="accent1"/>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oman holding Android smartphone">
            <a:extLst>
              <a:ext uri="{FF2B5EF4-FFF2-40B4-BE49-F238E27FC236}">
                <a16:creationId xmlns:a16="http://schemas.microsoft.com/office/drawing/2014/main" id="{8B203D17-E1DE-D343-84C3-B5ECD367A5EF}"/>
              </a:ext>
            </a:extLst>
          </p:cNvPr>
          <p:cNvPicPr>
            <a:picLocks noChangeAspect="1" noChangeArrowheads="1"/>
          </p:cNvPicPr>
          <p:nvPr userDrawn="1"/>
        </p:nvPicPr>
        <p:blipFill rotWithShape="1">
          <a:blip r:embed="rId2" cstate="print">
            <a:alphaModFix amt="1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bwMode="auto">
          <a:xfrm>
            <a:off x="0" y="0"/>
            <a:ext cx="9144000" cy="5143500"/>
          </a:xfrm>
          <a:prstGeom prst="rect">
            <a:avLst/>
          </a:prstGeom>
          <a:gradFill>
            <a:gsLst>
              <a:gs pos="0">
                <a:schemeClr val="accent2"/>
              </a:gs>
              <a:gs pos="100000">
                <a:schemeClr val="accent1"/>
              </a:gs>
            </a:gsLst>
            <a:lin ang="1200000" scaled="0"/>
          </a:gradFill>
        </p:spPr>
      </p:pic>
      <p:sp>
        <p:nvSpPr>
          <p:cNvPr id="5" name="Title 1">
            <a:extLst>
              <a:ext uri="{FF2B5EF4-FFF2-40B4-BE49-F238E27FC236}">
                <a16:creationId xmlns:a16="http://schemas.microsoft.com/office/drawing/2014/main" id="{6E4C5CAE-3FBE-9C4B-88A8-626B5FFE9FCA}"/>
              </a:ext>
            </a:extLst>
          </p:cNvPr>
          <p:cNvSpPr>
            <a:spLocks noGrp="1"/>
          </p:cNvSpPr>
          <p:nvPr>
            <p:ph type="ctrTitle"/>
          </p:nvPr>
        </p:nvSpPr>
        <p:spPr>
          <a:xfrm>
            <a:off x="1143000" y="1676400"/>
            <a:ext cx="6858000" cy="1790700"/>
          </a:xfrm>
        </p:spPr>
        <p:txBody>
          <a:bodyPr anchor="ctr">
            <a:normAutofit/>
          </a:bodyPr>
          <a:lstStyle>
            <a:lvl1pPr algn="ctr">
              <a:defRPr sz="4200">
                <a:solidFill>
                  <a:schemeClr val="bg1"/>
                </a:solidFill>
              </a:defRPr>
            </a:lvl1p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B8CE89E9-E4C6-534A-BE6A-5AA8D347A626}"/>
              </a:ext>
            </a:extLst>
          </p:cNvPr>
          <p:cNvSpPr>
            <a:spLocks noGrp="1"/>
          </p:cNvSpPr>
          <p:nvPr>
            <p:ph type="sldNum" sz="quarter" idx="4"/>
          </p:nvPr>
        </p:nvSpPr>
        <p:spPr>
          <a:xfrm>
            <a:off x="0" y="4861811"/>
            <a:ext cx="1545755" cy="273844"/>
          </a:xfrm>
          <a:prstGeom prst="rect">
            <a:avLst/>
          </a:prstGeom>
        </p:spPr>
        <p:txBody>
          <a:bodyPr vert="horz" lIns="91440" tIns="45720" rIns="91440" bIns="45720" rtlCol="0" anchor="ctr"/>
          <a:lstStyle>
            <a:lvl1pPr algn="l">
              <a:defRPr sz="900">
                <a:solidFill>
                  <a:schemeClr val="bg1"/>
                </a:solidFill>
              </a:defRPr>
            </a:lvl1pPr>
          </a:lstStyle>
          <a:p>
            <a:fld id="{E19354FB-B65D-304A-87F1-1F203383217A}" type="slidenum">
              <a:rPr lang="en-US" smtClean="0"/>
              <a:pPr/>
              <a:t>‹#›</a:t>
            </a:fld>
            <a:endParaRPr lang="en-US" dirty="0"/>
          </a:p>
        </p:txBody>
      </p:sp>
      <p:pic>
        <p:nvPicPr>
          <p:cNvPr id="6" name="Picture 5">
            <a:extLst>
              <a:ext uri="{FF2B5EF4-FFF2-40B4-BE49-F238E27FC236}">
                <a16:creationId xmlns:a16="http://schemas.microsoft.com/office/drawing/2014/main" id="{3923C489-3477-104A-9409-2960AFE42D08}"/>
              </a:ext>
            </a:extLst>
          </p:cNvPr>
          <p:cNvPicPr>
            <a:picLocks noChangeAspect="1"/>
          </p:cNvPicPr>
          <p:nvPr userDrawn="1"/>
        </p:nvPicPr>
        <p:blipFill>
          <a:blip r:embed="rId4" cstate="print">
            <a:lum bright="100000"/>
            <a:extLst>
              <a:ext uri="{28A0092B-C50C-407E-A947-70E740481C1C}">
                <a14:useLocalDpi xmlns:a14="http://schemas.microsoft.com/office/drawing/2010/main"/>
              </a:ext>
            </a:extLst>
          </a:blip>
          <a:stretch>
            <a:fillRect/>
          </a:stretch>
        </p:blipFill>
        <p:spPr>
          <a:xfrm>
            <a:off x="7346804" y="4902994"/>
            <a:ext cx="1266844" cy="163576"/>
          </a:xfrm>
          <a:prstGeom prst="rect">
            <a:avLst/>
          </a:prstGeom>
        </p:spPr>
      </p:pic>
      <p:sp>
        <p:nvSpPr>
          <p:cNvPr id="8" name="Rectangle 7">
            <a:extLst>
              <a:ext uri="{FF2B5EF4-FFF2-40B4-BE49-F238E27FC236}">
                <a16:creationId xmlns:a16="http://schemas.microsoft.com/office/drawing/2014/main" id="{F6BABE1C-06F6-EF4A-8D67-27D845E54A0E}"/>
              </a:ext>
            </a:extLst>
          </p:cNvPr>
          <p:cNvSpPr/>
          <p:nvPr userDrawn="1"/>
        </p:nvSpPr>
        <p:spPr>
          <a:xfrm>
            <a:off x="530352" y="5066570"/>
            <a:ext cx="8083296" cy="769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1115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30352" y="1148316"/>
            <a:ext cx="8083296" cy="34844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0" y="4869656"/>
            <a:ext cx="1545755" cy="273844"/>
          </a:xfrm>
        </p:spPr>
        <p:txBody>
          <a:bodyPr/>
          <a:lstStyle/>
          <a:p>
            <a:fld id="{E19354FB-B65D-304A-87F1-1F203383217A}" type="slidenum">
              <a:rPr lang="en-US" smtClean="0"/>
              <a:t>‹#›</a:t>
            </a:fld>
            <a:endParaRPr lang="en-US" dirty="0"/>
          </a:p>
        </p:txBody>
      </p:sp>
    </p:spTree>
    <p:extLst>
      <p:ext uri="{BB962C8B-B14F-4D97-AF65-F5344CB8AC3E}">
        <p14:creationId xmlns:p14="http://schemas.microsoft.com/office/powerpoint/2010/main" val="426969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21D9A635-7F34-5C4B-BDEA-053D541D6256}"/>
              </a:ext>
            </a:extLst>
          </p:cNvPr>
          <p:cNvSpPr>
            <a:spLocks noGrp="1"/>
          </p:cNvSpPr>
          <p:nvPr>
            <p:ph type="sldNum" sz="quarter" idx="12"/>
          </p:nvPr>
        </p:nvSpPr>
        <p:spPr>
          <a:xfrm>
            <a:off x="0" y="4872757"/>
            <a:ext cx="1545755" cy="273844"/>
          </a:xfrm>
        </p:spPr>
        <p:txBody>
          <a:bodyPr/>
          <a:lstStyle/>
          <a:p>
            <a:fld id="{E19354FB-B65D-304A-87F1-1F203383217A}" type="slidenum">
              <a:rPr lang="en-US" smtClean="0"/>
              <a:t>‹#›</a:t>
            </a:fld>
            <a:endParaRPr lang="en-US" dirty="0"/>
          </a:p>
        </p:txBody>
      </p:sp>
    </p:spTree>
    <p:extLst>
      <p:ext uri="{BB962C8B-B14F-4D97-AF65-F5344CB8AC3E}">
        <p14:creationId xmlns:p14="http://schemas.microsoft.com/office/powerpoint/2010/main" val="3593619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4" name="AutoShape 1">
            <a:extLst>
              <a:ext uri="{FF2B5EF4-FFF2-40B4-BE49-F238E27FC236}">
                <a16:creationId xmlns:a16="http://schemas.microsoft.com/office/drawing/2014/main" id="{F9B4E0B9-CC84-CE4D-8B95-52CD7BD5996E}"/>
              </a:ext>
            </a:extLst>
          </p:cNvPr>
          <p:cNvSpPr>
            <a:spLocks/>
          </p:cNvSpPr>
          <p:nvPr userDrawn="1"/>
        </p:nvSpPr>
        <p:spPr bwMode="auto">
          <a:xfrm>
            <a:off x="899610" y="954515"/>
            <a:ext cx="7351888" cy="3628434"/>
          </a:xfrm>
          <a:custGeom>
            <a:avLst/>
            <a:gdLst/>
            <a:ahLst/>
            <a:cxnLst/>
            <a:rect l="0" t="0" r="r" b="b"/>
            <a:pathLst>
              <a:path w="21576" h="21592">
                <a:moveTo>
                  <a:pt x="19480" y="19500"/>
                </a:moveTo>
                <a:cubicBezTo>
                  <a:pt x="19507" y="19513"/>
                  <a:pt x="19612" y="19311"/>
                  <a:pt x="19622" y="19387"/>
                </a:cubicBezTo>
                <a:cubicBezTo>
                  <a:pt x="19633" y="19462"/>
                  <a:pt x="19570" y="19753"/>
                  <a:pt x="19543" y="19778"/>
                </a:cubicBezTo>
                <a:cubicBezTo>
                  <a:pt x="19517" y="19803"/>
                  <a:pt x="19422" y="19853"/>
                  <a:pt x="19438" y="19715"/>
                </a:cubicBezTo>
                <a:cubicBezTo>
                  <a:pt x="19454" y="19576"/>
                  <a:pt x="19338" y="19576"/>
                  <a:pt x="19396" y="19437"/>
                </a:cubicBezTo>
                <a:cubicBezTo>
                  <a:pt x="19396" y="19437"/>
                  <a:pt x="19454" y="19488"/>
                  <a:pt x="19480" y="19500"/>
                </a:cubicBezTo>
                <a:close/>
                <a:moveTo>
                  <a:pt x="19033" y="18568"/>
                </a:moveTo>
                <a:cubicBezTo>
                  <a:pt x="19038" y="18606"/>
                  <a:pt x="19107" y="18618"/>
                  <a:pt x="19107" y="18744"/>
                </a:cubicBezTo>
                <a:cubicBezTo>
                  <a:pt x="19107" y="18870"/>
                  <a:pt x="19107" y="18946"/>
                  <a:pt x="19122" y="18971"/>
                </a:cubicBezTo>
                <a:cubicBezTo>
                  <a:pt x="19138" y="18996"/>
                  <a:pt x="19222" y="18971"/>
                  <a:pt x="19259" y="19122"/>
                </a:cubicBezTo>
                <a:cubicBezTo>
                  <a:pt x="19296" y="19273"/>
                  <a:pt x="19322" y="19135"/>
                  <a:pt x="19343" y="19072"/>
                </a:cubicBezTo>
                <a:cubicBezTo>
                  <a:pt x="19365" y="19009"/>
                  <a:pt x="19438" y="19097"/>
                  <a:pt x="19459" y="19147"/>
                </a:cubicBezTo>
                <a:cubicBezTo>
                  <a:pt x="19480" y="19198"/>
                  <a:pt x="19538" y="19047"/>
                  <a:pt x="19617" y="18996"/>
                </a:cubicBezTo>
                <a:cubicBezTo>
                  <a:pt x="19696" y="18946"/>
                  <a:pt x="19686" y="18958"/>
                  <a:pt x="19707" y="18883"/>
                </a:cubicBezTo>
                <a:cubicBezTo>
                  <a:pt x="19727" y="18807"/>
                  <a:pt x="19743" y="18606"/>
                  <a:pt x="19791" y="18454"/>
                </a:cubicBezTo>
                <a:cubicBezTo>
                  <a:pt x="19838" y="18303"/>
                  <a:pt x="20007" y="18074"/>
                  <a:pt x="20007" y="17872"/>
                </a:cubicBezTo>
                <a:cubicBezTo>
                  <a:pt x="20007" y="17671"/>
                  <a:pt x="19896" y="17169"/>
                  <a:pt x="19838" y="16954"/>
                </a:cubicBezTo>
                <a:cubicBezTo>
                  <a:pt x="19780" y="16740"/>
                  <a:pt x="19757" y="16519"/>
                  <a:pt x="19762" y="16406"/>
                </a:cubicBezTo>
                <a:cubicBezTo>
                  <a:pt x="19768" y="16293"/>
                  <a:pt x="19585" y="16299"/>
                  <a:pt x="19538" y="16211"/>
                </a:cubicBezTo>
                <a:cubicBezTo>
                  <a:pt x="19491" y="16123"/>
                  <a:pt x="19486" y="15858"/>
                  <a:pt x="19459" y="15706"/>
                </a:cubicBezTo>
                <a:cubicBezTo>
                  <a:pt x="19433" y="15555"/>
                  <a:pt x="19380" y="15455"/>
                  <a:pt x="19328" y="15316"/>
                </a:cubicBezTo>
                <a:cubicBezTo>
                  <a:pt x="19275" y="15177"/>
                  <a:pt x="19249" y="14862"/>
                  <a:pt x="19233" y="14888"/>
                </a:cubicBezTo>
                <a:cubicBezTo>
                  <a:pt x="19217" y="14913"/>
                  <a:pt x="19170" y="15278"/>
                  <a:pt x="19207" y="15392"/>
                </a:cubicBezTo>
                <a:cubicBezTo>
                  <a:pt x="19244" y="15505"/>
                  <a:pt x="19191" y="15732"/>
                  <a:pt x="19165" y="15883"/>
                </a:cubicBezTo>
                <a:cubicBezTo>
                  <a:pt x="19138" y="16035"/>
                  <a:pt x="19075" y="15858"/>
                  <a:pt x="19023" y="15782"/>
                </a:cubicBezTo>
                <a:cubicBezTo>
                  <a:pt x="18970" y="15707"/>
                  <a:pt x="18896" y="15656"/>
                  <a:pt x="18860" y="15568"/>
                </a:cubicBezTo>
                <a:cubicBezTo>
                  <a:pt x="18823" y="15480"/>
                  <a:pt x="18923" y="15240"/>
                  <a:pt x="18896" y="15152"/>
                </a:cubicBezTo>
                <a:cubicBezTo>
                  <a:pt x="18870" y="15064"/>
                  <a:pt x="18728" y="15140"/>
                  <a:pt x="18712" y="15140"/>
                </a:cubicBezTo>
                <a:cubicBezTo>
                  <a:pt x="18697" y="15140"/>
                  <a:pt x="18665" y="15014"/>
                  <a:pt x="18634" y="15014"/>
                </a:cubicBezTo>
                <a:cubicBezTo>
                  <a:pt x="18602" y="15014"/>
                  <a:pt x="18607" y="15266"/>
                  <a:pt x="18607" y="15266"/>
                </a:cubicBezTo>
                <a:cubicBezTo>
                  <a:pt x="18607" y="15266"/>
                  <a:pt x="18576" y="15177"/>
                  <a:pt x="18528" y="15064"/>
                </a:cubicBezTo>
                <a:cubicBezTo>
                  <a:pt x="18481" y="14951"/>
                  <a:pt x="18533" y="15140"/>
                  <a:pt x="18486" y="15253"/>
                </a:cubicBezTo>
                <a:cubicBezTo>
                  <a:pt x="18439" y="15366"/>
                  <a:pt x="18455" y="15329"/>
                  <a:pt x="18433" y="15455"/>
                </a:cubicBezTo>
                <a:cubicBezTo>
                  <a:pt x="18413" y="15581"/>
                  <a:pt x="18365" y="15530"/>
                  <a:pt x="18318" y="15404"/>
                </a:cubicBezTo>
                <a:cubicBezTo>
                  <a:pt x="18270" y="15278"/>
                  <a:pt x="18244" y="15366"/>
                  <a:pt x="18212" y="15404"/>
                </a:cubicBezTo>
                <a:cubicBezTo>
                  <a:pt x="18181" y="15442"/>
                  <a:pt x="18155" y="15656"/>
                  <a:pt x="18139" y="15706"/>
                </a:cubicBezTo>
                <a:cubicBezTo>
                  <a:pt x="18123" y="15757"/>
                  <a:pt x="17972" y="15616"/>
                  <a:pt x="17945" y="15679"/>
                </a:cubicBezTo>
                <a:cubicBezTo>
                  <a:pt x="17919" y="15742"/>
                  <a:pt x="17949" y="16148"/>
                  <a:pt x="17949" y="16198"/>
                </a:cubicBezTo>
                <a:cubicBezTo>
                  <a:pt x="17949" y="16249"/>
                  <a:pt x="17839" y="16223"/>
                  <a:pt x="17802" y="16287"/>
                </a:cubicBezTo>
                <a:cubicBezTo>
                  <a:pt x="17765" y="16350"/>
                  <a:pt x="17708" y="16312"/>
                  <a:pt x="17671" y="16312"/>
                </a:cubicBezTo>
                <a:cubicBezTo>
                  <a:pt x="17634" y="16312"/>
                  <a:pt x="17508" y="16551"/>
                  <a:pt x="17466" y="16614"/>
                </a:cubicBezTo>
                <a:cubicBezTo>
                  <a:pt x="17423" y="16677"/>
                  <a:pt x="17352" y="16904"/>
                  <a:pt x="17373" y="16967"/>
                </a:cubicBezTo>
                <a:cubicBezTo>
                  <a:pt x="17394" y="17030"/>
                  <a:pt x="17508" y="17181"/>
                  <a:pt x="17481" y="17207"/>
                </a:cubicBezTo>
                <a:cubicBezTo>
                  <a:pt x="17455" y="17232"/>
                  <a:pt x="17439" y="17408"/>
                  <a:pt x="17502" y="17559"/>
                </a:cubicBezTo>
                <a:cubicBezTo>
                  <a:pt x="17565" y="17711"/>
                  <a:pt x="17544" y="17749"/>
                  <a:pt x="17550" y="17824"/>
                </a:cubicBezTo>
                <a:cubicBezTo>
                  <a:pt x="17555" y="17900"/>
                  <a:pt x="17581" y="17925"/>
                  <a:pt x="17623" y="18051"/>
                </a:cubicBezTo>
                <a:cubicBezTo>
                  <a:pt x="17665" y="18177"/>
                  <a:pt x="17550" y="18278"/>
                  <a:pt x="17534" y="18354"/>
                </a:cubicBezTo>
                <a:cubicBezTo>
                  <a:pt x="17518" y="18429"/>
                  <a:pt x="17571" y="18542"/>
                  <a:pt x="17602" y="18606"/>
                </a:cubicBezTo>
                <a:cubicBezTo>
                  <a:pt x="17634" y="18668"/>
                  <a:pt x="17713" y="18631"/>
                  <a:pt x="17760" y="18593"/>
                </a:cubicBezTo>
                <a:cubicBezTo>
                  <a:pt x="17808" y="18555"/>
                  <a:pt x="17860" y="18454"/>
                  <a:pt x="17892" y="18442"/>
                </a:cubicBezTo>
                <a:cubicBezTo>
                  <a:pt x="17923" y="18429"/>
                  <a:pt x="18102" y="18548"/>
                  <a:pt x="18102" y="18548"/>
                </a:cubicBezTo>
                <a:cubicBezTo>
                  <a:pt x="18102" y="18548"/>
                  <a:pt x="18123" y="18227"/>
                  <a:pt x="18160" y="18126"/>
                </a:cubicBezTo>
                <a:cubicBezTo>
                  <a:pt x="18197" y="18026"/>
                  <a:pt x="18313" y="18114"/>
                  <a:pt x="18313" y="18114"/>
                </a:cubicBezTo>
                <a:cubicBezTo>
                  <a:pt x="18313" y="18114"/>
                  <a:pt x="18360" y="18038"/>
                  <a:pt x="18486" y="17975"/>
                </a:cubicBezTo>
                <a:cubicBezTo>
                  <a:pt x="18612" y="17912"/>
                  <a:pt x="18560" y="18038"/>
                  <a:pt x="18607" y="18076"/>
                </a:cubicBezTo>
                <a:cubicBezTo>
                  <a:pt x="18654" y="18114"/>
                  <a:pt x="18717" y="18139"/>
                  <a:pt x="18754" y="18202"/>
                </a:cubicBezTo>
                <a:cubicBezTo>
                  <a:pt x="18791" y="18265"/>
                  <a:pt x="18754" y="18416"/>
                  <a:pt x="18749" y="18479"/>
                </a:cubicBezTo>
                <a:cubicBezTo>
                  <a:pt x="18744" y="18542"/>
                  <a:pt x="18839" y="18517"/>
                  <a:pt x="18844" y="18454"/>
                </a:cubicBezTo>
                <a:cubicBezTo>
                  <a:pt x="18849" y="18391"/>
                  <a:pt x="18875" y="18328"/>
                  <a:pt x="18928" y="18253"/>
                </a:cubicBezTo>
                <a:cubicBezTo>
                  <a:pt x="18981" y="18177"/>
                  <a:pt x="18938" y="18366"/>
                  <a:pt x="18960" y="18479"/>
                </a:cubicBezTo>
                <a:cubicBezTo>
                  <a:pt x="18981" y="18593"/>
                  <a:pt x="19012" y="18326"/>
                  <a:pt x="19012" y="18454"/>
                </a:cubicBezTo>
                <a:cubicBezTo>
                  <a:pt x="19012" y="18492"/>
                  <a:pt x="19028" y="18530"/>
                  <a:pt x="19033" y="18568"/>
                </a:cubicBezTo>
                <a:close/>
                <a:moveTo>
                  <a:pt x="168" y="3457"/>
                </a:moveTo>
                <a:cubicBezTo>
                  <a:pt x="95" y="3469"/>
                  <a:pt x="0" y="3558"/>
                  <a:pt x="0" y="3558"/>
                </a:cubicBezTo>
                <a:cubicBezTo>
                  <a:pt x="0" y="3558"/>
                  <a:pt x="26" y="3671"/>
                  <a:pt x="74" y="3747"/>
                </a:cubicBezTo>
                <a:cubicBezTo>
                  <a:pt x="121" y="3822"/>
                  <a:pt x="237" y="3822"/>
                  <a:pt x="237" y="3822"/>
                </a:cubicBezTo>
                <a:cubicBezTo>
                  <a:pt x="237" y="3822"/>
                  <a:pt x="316" y="3835"/>
                  <a:pt x="347" y="3772"/>
                </a:cubicBezTo>
                <a:cubicBezTo>
                  <a:pt x="379" y="3709"/>
                  <a:pt x="416" y="3721"/>
                  <a:pt x="437" y="3734"/>
                </a:cubicBezTo>
                <a:cubicBezTo>
                  <a:pt x="458" y="3747"/>
                  <a:pt x="421" y="3911"/>
                  <a:pt x="363" y="3898"/>
                </a:cubicBezTo>
                <a:cubicBezTo>
                  <a:pt x="305" y="3885"/>
                  <a:pt x="237" y="3911"/>
                  <a:pt x="189" y="3999"/>
                </a:cubicBezTo>
                <a:cubicBezTo>
                  <a:pt x="142" y="4087"/>
                  <a:pt x="100" y="4100"/>
                  <a:pt x="121" y="4200"/>
                </a:cubicBezTo>
                <a:cubicBezTo>
                  <a:pt x="142" y="4301"/>
                  <a:pt x="221" y="4427"/>
                  <a:pt x="226" y="4490"/>
                </a:cubicBezTo>
                <a:cubicBezTo>
                  <a:pt x="232" y="4553"/>
                  <a:pt x="321" y="4452"/>
                  <a:pt x="331" y="4389"/>
                </a:cubicBezTo>
                <a:cubicBezTo>
                  <a:pt x="342" y="4326"/>
                  <a:pt x="395" y="4326"/>
                  <a:pt x="379" y="4465"/>
                </a:cubicBezTo>
                <a:cubicBezTo>
                  <a:pt x="363" y="4604"/>
                  <a:pt x="431" y="4629"/>
                  <a:pt x="431" y="4629"/>
                </a:cubicBezTo>
                <a:cubicBezTo>
                  <a:pt x="431" y="4629"/>
                  <a:pt x="463" y="4503"/>
                  <a:pt x="479" y="4528"/>
                </a:cubicBezTo>
                <a:cubicBezTo>
                  <a:pt x="495" y="4553"/>
                  <a:pt x="547" y="4667"/>
                  <a:pt x="547" y="4667"/>
                </a:cubicBezTo>
                <a:cubicBezTo>
                  <a:pt x="547" y="4667"/>
                  <a:pt x="616" y="4553"/>
                  <a:pt x="637" y="4629"/>
                </a:cubicBezTo>
                <a:cubicBezTo>
                  <a:pt x="658" y="4704"/>
                  <a:pt x="605" y="4767"/>
                  <a:pt x="573" y="4805"/>
                </a:cubicBezTo>
                <a:cubicBezTo>
                  <a:pt x="542" y="4843"/>
                  <a:pt x="426" y="4944"/>
                  <a:pt x="400" y="4982"/>
                </a:cubicBezTo>
                <a:cubicBezTo>
                  <a:pt x="374" y="5019"/>
                  <a:pt x="274" y="5133"/>
                  <a:pt x="247" y="5133"/>
                </a:cubicBezTo>
                <a:cubicBezTo>
                  <a:pt x="221" y="5133"/>
                  <a:pt x="210" y="5284"/>
                  <a:pt x="258" y="5272"/>
                </a:cubicBezTo>
                <a:cubicBezTo>
                  <a:pt x="305" y="5259"/>
                  <a:pt x="437" y="5145"/>
                  <a:pt x="473" y="5108"/>
                </a:cubicBezTo>
                <a:cubicBezTo>
                  <a:pt x="510" y="5070"/>
                  <a:pt x="524" y="5233"/>
                  <a:pt x="618" y="5119"/>
                </a:cubicBezTo>
                <a:cubicBezTo>
                  <a:pt x="713" y="5006"/>
                  <a:pt x="742" y="4830"/>
                  <a:pt x="768" y="4843"/>
                </a:cubicBezTo>
                <a:cubicBezTo>
                  <a:pt x="794" y="4856"/>
                  <a:pt x="800" y="4944"/>
                  <a:pt x="842" y="4969"/>
                </a:cubicBezTo>
                <a:cubicBezTo>
                  <a:pt x="884" y="4994"/>
                  <a:pt x="921" y="4894"/>
                  <a:pt x="947" y="4856"/>
                </a:cubicBezTo>
                <a:cubicBezTo>
                  <a:pt x="973" y="4818"/>
                  <a:pt x="994" y="4667"/>
                  <a:pt x="968" y="4679"/>
                </a:cubicBezTo>
                <a:cubicBezTo>
                  <a:pt x="942" y="4692"/>
                  <a:pt x="873" y="4679"/>
                  <a:pt x="873" y="4679"/>
                </a:cubicBezTo>
                <a:cubicBezTo>
                  <a:pt x="873" y="4679"/>
                  <a:pt x="947" y="4579"/>
                  <a:pt x="947" y="4516"/>
                </a:cubicBezTo>
                <a:cubicBezTo>
                  <a:pt x="947" y="4452"/>
                  <a:pt x="957" y="4351"/>
                  <a:pt x="1000" y="4314"/>
                </a:cubicBezTo>
                <a:cubicBezTo>
                  <a:pt x="1042" y="4276"/>
                  <a:pt x="1042" y="4301"/>
                  <a:pt x="1015" y="4452"/>
                </a:cubicBezTo>
                <a:cubicBezTo>
                  <a:pt x="989" y="4604"/>
                  <a:pt x="1068" y="4540"/>
                  <a:pt x="1099" y="4477"/>
                </a:cubicBezTo>
                <a:cubicBezTo>
                  <a:pt x="1131" y="4414"/>
                  <a:pt x="1169" y="4586"/>
                  <a:pt x="1227" y="4498"/>
                </a:cubicBezTo>
                <a:cubicBezTo>
                  <a:pt x="1285" y="4409"/>
                  <a:pt x="1268" y="4238"/>
                  <a:pt x="1299" y="4238"/>
                </a:cubicBezTo>
                <a:cubicBezTo>
                  <a:pt x="1331" y="4238"/>
                  <a:pt x="1389" y="4377"/>
                  <a:pt x="1420" y="4326"/>
                </a:cubicBezTo>
                <a:cubicBezTo>
                  <a:pt x="1452" y="4276"/>
                  <a:pt x="1533" y="4431"/>
                  <a:pt x="1585" y="4431"/>
                </a:cubicBezTo>
                <a:cubicBezTo>
                  <a:pt x="1638" y="4431"/>
                  <a:pt x="1815" y="4553"/>
                  <a:pt x="1846" y="4553"/>
                </a:cubicBezTo>
                <a:cubicBezTo>
                  <a:pt x="1878" y="4553"/>
                  <a:pt x="1973" y="4641"/>
                  <a:pt x="1978" y="4805"/>
                </a:cubicBezTo>
                <a:cubicBezTo>
                  <a:pt x="1983" y="4969"/>
                  <a:pt x="2015" y="4956"/>
                  <a:pt x="2046" y="4956"/>
                </a:cubicBezTo>
                <a:cubicBezTo>
                  <a:pt x="2078" y="4956"/>
                  <a:pt x="2151" y="5019"/>
                  <a:pt x="2151" y="5082"/>
                </a:cubicBezTo>
                <a:cubicBezTo>
                  <a:pt x="2151" y="5145"/>
                  <a:pt x="2130" y="5398"/>
                  <a:pt x="2183" y="5461"/>
                </a:cubicBezTo>
                <a:cubicBezTo>
                  <a:pt x="2236" y="5523"/>
                  <a:pt x="2283" y="5625"/>
                  <a:pt x="2304" y="5599"/>
                </a:cubicBezTo>
                <a:cubicBezTo>
                  <a:pt x="2325" y="5574"/>
                  <a:pt x="2304" y="5372"/>
                  <a:pt x="2278" y="5347"/>
                </a:cubicBezTo>
                <a:cubicBezTo>
                  <a:pt x="2251" y="5322"/>
                  <a:pt x="2267" y="5234"/>
                  <a:pt x="2257" y="5183"/>
                </a:cubicBezTo>
                <a:cubicBezTo>
                  <a:pt x="2246" y="5133"/>
                  <a:pt x="2288" y="5133"/>
                  <a:pt x="2304" y="5221"/>
                </a:cubicBezTo>
                <a:cubicBezTo>
                  <a:pt x="2320" y="5309"/>
                  <a:pt x="2362" y="5473"/>
                  <a:pt x="2388" y="5473"/>
                </a:cubicBezTo>
                <a:cubicBezTo>
                  <a:pt x="2415" y="5473"/>
                  <a:pt x="2472" y="5625"/>
                  <a:pt x="2457" y="5713"/>
                </a:cubicBezTo>
                <a:cubicBezTo>
                  <a:pt x="2441" y="5801"/>
                  <a:pt x="2462" y="5980"/>
                  <a:pt x="2509" y="5980"/>
                </a:cubicBezTo>
                <a:cubicBezTo>
                  <a:pt x="2557" y="5980"/>
                  <a:pt x="2625" y="6104"/>
                  <a:pt x="2646" y="6116"/>
                </a:cubicBezTo>
                <a:cubicBezTo>
                  <a:pt x="2667" y="6128"/>
                  <a:pt x="2679" y="6238"/>
                  <a:pt x="2679" y="6276"/>
                </a:cubicBezTo>
                <a:cubicBezTo>
                  <a:pt x="2679" y="6314"/>
                  <a:pt x="2720" y="6481"/>
                  <a:pt x="2720" y="6570"/>
                </a:cubicBezTo>
                <a:cubicBezTo>
                  <a:pt x="2720" y="6658"/>
                  <a:pt x="2704" y="7011"/>
                  <a:pt x="2699" y="7149"/>
                </a:cubicBezTo>
                <a:cubicBezTo>
                  <a:pt x="2693" y="7288"/>
                  <a:pt x="2741" y="7527"/>
                  <a:pt x="2793" y="7653"/>
                </a:cubicBezTo>
                <a:cubicBezTo>
                  <a:pt x="2846" y="7780"/>
                  <a:pt x="2836" y="8062"/>
                  <a:pt x="2868" y="8112"/>
                </a:cubicBezTo>
                <a:cubicBezTo>
                  <a:pt x="2899" y="8163"/>
                  <a:pt x="2978" y="8258"/>
                  <a:pt x="3025" y="8246"/>
                </a:cubicBezTo>
                <a:cubicBezTo>
                  <a:pt x="3072" y="8233"/>
                  <a:pt x="3104" y="8321"/>
                  <a:pt x="3146" y="8498"/>
                </a:cubicBezTo>
                <a:cubicBezTo>
                  <a:pt x="3188" y="8674"/>
                  <a:pt x="3230" y="8964"/>
                  <a:pt x="3262" y="8989"/>
                </a:cubicBezTo>
                <a:cubicBezTo>
                  <a:pt x="3293" y="9014"/>
                  <a:pt x="3346" y="9103"/>
                  <a:pt x="3319" y="9166"/>
                </a:cubicBezTo>
                <a:cubicBezTo>
                  <a:pt x="3293" y="9229"/>
                  <a:pt x="3251" y="9367"/>
                  <a:pt x="3298" y="9367"/>
                </a:cubicBezTo>
                <a:cubicBezTo>
                  <a:pt x="3346" y="9367"/>
                  <a:pt x="3361" y="9304"/>
                  <a:pt x="3398" y="9418"/>
                </a:cubicBezTo>
                <a:cubicBezTo>
                  <a:pt x="3435" y="9531"/>
                  <a:pt x="3483" y="9594"/>
                  <a:pt x="3477" y="9670"/>
                </a:cubicBezTo>
                <a:cubicBezTo>
                  <a:pt x="3472" y="9745"/>
                  <a:pt x="3519" y="9770"/>
                  <a:pt x="3540" y="9783"/>
                </a:cubicBezTo>
                <a:cubicBezTo>
                  <a:pt x="3561" y="9796"/>
                  <a:pt x="3609" y="10023"/>
                  <a:pt x="3656" y="9922"/>
                </a:cubicBezTo>
                <a:cubicBezTo>
                  <a:pt x="3703" y="9821"/>
                  <a:pt x="3593" y="9670"/>
                  <a:pt x="3561" y="9607"/>
                </a:cubicBezTo>
                <a:cubicBezTo>
                  <a:pt x="3530" y="9544"/>
                  <a:pt x="3561" y="9405"/>
                  <a:pt x="3488" y="9267"/>
                </a:cubicBezTo>
                <a:cubicBezTo>
                  <a:pt x="3414" y="9128"/>
                  <a:pt x="3425" y="9027"/>
                  <a:pt x="3372" y="8926"/>
                </a:cubicBezTo>
                <a:cubicBezTo>
                  <a:pt x="3319" y="8826"/>
                  <a:pt x="3277" y="8737"/>
                  <a:pt x="3330" y="8649"/>
                </a:cubicBezTo>
                <a:cubicBezTo>
                  <a:pt x="3382" y="8561"/>
                  <a:pt x="3388" y="8737"/>
                  <a:pt x="3409" y="8851"/>
                </a:cubicBezTo>
                <a:cubicBezTo>
                  <a:pt x="3430" y="8964"/>
                  <a:pt x="3540" y="9191"/>
                  <a:pt x="3588" y="9292"/>
                </a:cubicBezTo>
                <a:cubicBezTo>
                  <a:pt x="3635" y="9393"/>
                  <a:pt x="3719" y="9745"/>
                  <a:pt x="3745" y="9745"/>
                </a:cubicBezTo>
                <a:cubicBezTo>
                  <a:pt x="3772" y="9745"/>
                  <a:pt x="3845" y="9947"/>
                  <a:pt x="3845" y="9947"/>
                </a:cubicBezTo>
                <a:cubicBezTo>
                  <a:pt x="3845" y="9947"/>
                  <a:pt x="3887" y="10111"/>
                  <a:pt x="3872" y="10161"/>
                </a:cubicBezTo>
                <a:cubicBezTo>
                  <a:pt x="3856" y="10211"/>
                  <a:pt x="3893" y="10401"/>
                  <a:pt x="3930" y="10451"/>
                </a:cubicBezTo>
                <a:cubicBezTo>
                  <a:pt x="3966" y="10502"/>
                  <a:pt x="4127" y="10503"/>
                  <a:pt x="4135" y="10691"/>
                </a:cubicBezTo>
                <a:cubicBezTo>
                  <a:pt x="4137" y="10740"/>
                  <a:pt x="4163" y="10981"/>
                  <a:pt x="4221" y="10981"/>
                </a:cubicBezTo>
                <a:cubicBezTo>
                  <a:pt x="4279" y="10981"/>
                  <a:pt x="4356" y="10918"/>
                  <a:pt x="4371" y="10955"/>
                </a:cubicBezTo>
                <a:cubicBezTo>
                  <a:pt x="4387" y="10993"/>
                  <a:pt x="4435" y="11144"/>
                  <a:pt x="4466" y="11056"/>
                </a:cubicBezTo>
                <a:cubicBezTo>
                  <a:pt x="4498" y="10968"/>
                  <a:pt x="4503" y="10930"/>
                  <a:pt x="4550" y="10930"/>
                </a:cubicBezTo>
                <a:cubicBezTo>
                  <a:pt x="4598" y="10930"/>
                  <a:pt x="4619" y="11018"/>
                  <a:pt x="4645" y="11081"/>
                </a:cubicBezTo>
                <a:cubicBezTo>
                  <a:pt x="4671" y="11144"/>
                  <a:pt x="4745" y="11308"/>
                  <a:pt x="4782" y="11296"/>
                </a:cubicBezTo>
                <a:cubicBezTo>
                  <a:pt x="4819" y="11283"/>
                  <a:pt x="4866" y="11396"/>
                  <a:pt x="4892" y="11359"/>
                </a:cubicBezTo>
                <a:cubicBezTo>
                  <a:pt x="4919" y="11321"/>
                  <a:pt x="4961" y="11384"/>
                  <a:pt x="4982" y="11409"/>
                </a:cubicBezTo>
                <a:cubicBezTo>
                  <a:pt x="5003" y="11434"/>
                  <a:pt x="5047" y="11528"/>
                  <a:pt x="5042" y="11679"/>
                </a:cubicBezTo>
                <a:cubicBezTo>
                  <a:pt x="5036" y="11830"/>
                  <a:pt x="5113" y="11863"/>
                  <a:pt x="5145" y="11901"/>
                </a:cubicBezTo>
                <a:cubicBezTo>
                  <a:pt x="5176" y="11938"/>
                  <a:pt x="5218" y="12026"/>
                  <a:pt x="5245" y="12090"/>
                </a:cubicBezTo>
                <a:cubicBezTo>
                  <a:pt x="5271" y="12152"/>
                  <a:pt x="5329" y="12165"/>
                  <a:pt x="5345" y="12203"/>
                </a:cubicBezTo>
                <a:cubicBezTo>
                  <a:pt x="5360" y="12241"/>
                  <a:pt x="5371" y="12316"/>
                  <a:pt x="5418" y="12254"/>
                </a:cubicBezTo>
                <a:cubicBezTo>
                  <a:pt x="5466" y="12190"/>
                  <a:pt x="5455" y="12077"/>
                  <a:pt x="5455" y="12077"/>
                </a:cubicBezTo>
                <a:cubicBezTo>
                  <a:pt x="5455" y="12077"/>
                  <a:pt x="5508" y="12052"/>
                  <a:pt x="5534" y="12102"/>
                </a:cubicBezTo>
                <a:cubicBezTo>
                  <a:pt x="5560" y="12152"/>
                  <a:pt x="5576" y="12316"/>
                  <a:pt x="5592" y="12341"/>
                </a:cubicBezTo>
                <a:cubicBezTo>
                  <a:pt x="5608" y="12367"/>
                  <a:pt x="5639" y="12556"/>
                  <a:pt x="5618" y="12694"/>
                </a:cubicBezTo>
                <a:cubicBezTo>
                  <a:pt x="5597" y="12833"/>
                  <a:pt x="5602" y="12972"/>
                  <a:pt x="5581" y="12972"/>
                </a:cubicBezTo>
                <a:cubicBezTo>
                  <a:pt x="5560" y="12972"/>
                  <a:pt x="5502" y="13104"/>
                  <a:pt x="5471" y="13142"/>
                </a:cubicBezTo>
                <a:cubicBezTo>
                  <a:pt x="5439" y="13179"/>
                  <a:pt x="5387" y="13387"/>
                  <a:pt x="5392" y="13451"/>
                </a:cubicBezTo>
                <a:cubicBezTo>
                  <a:pt x="5397" y="13514"/>
                  <a:pt x="5415" y="13713"/>
                  <a:pt x="5405" y="13801"/>
                </a:cubicBezTo>
                <a:cubicBezTo>
                  <a:pt x="5394" y="13890"/>
                  <a:pt x="5355" y="13980"/>
                  <a:pt x="5371" y="14118"/>
                </a:cubicBezTo>
                <a:cubicBezTo>
                  <a:pt x="5387" y="14257"/>
                  <a:pt x="5497" y="14295"/>
                  <a:pt x="5502" y="14421"/>
                </a:cubicBezTo>
                <a:cubicBezTo>
                  <a:pt x="5508" y="14547"/>
                  <a:pt x="5587" y="14824"/>
                  <a:pt x="5597" y="14950"/>
                </a:cubicBezTo>
                <a:cubicBezTo>
                  <a:pt x="5608" y="15076"/>
                  <a:pt x="5664" y="15222"/>
                  <a:pt x="5664" y="15398"/>
                </a:cubicBezTo>
                <a:cubicBezTo>
                  <a:pt x="5664" y="15575"/>
                  <a:pt x="5823" y="15681"/>
                  <a:pt x="5850" y="15694"/>
                </a:cubicBezTo>
                <a:cubicBezTo>
                  <a:pt x="5876" y="15706"/>
                  <a:pt x="5923" y="15820"/>
                  <a:pt x="5960" y="15857"/>
                </a:cubicBezTo>
                <a:cubicBezTo>
                  <a:pt x="5997" y="15895"/>
                  <a:pt x="6029" y="15971"/>
                  <a:pt x="6055" y="16072"/>
                </a:cubicBezTo>
                <a:cubicBezTo>
                  <a:pt x="6081" y="16173"/>
                  <a:pt x="6076" y="16324"/>
                  <a:pt x="6076" y="16362"/>
                </a:cubicBezTo>
                <a:cubicBezTo>
                  <a:pt x="6076" y="16399"/>
                  <a:pt x="6060" y="16790"/>
                  <a:pt x="6044" y="17017"/>
                </a:cubicBezTo>
                <a:cubicBezTo>
                  <a:pt x="6029" y="17244"/>
                  <a:pt x="6082" y="17458"/>
                  <a:pt x="6051" y="17521"/>
                </a:cubicBezTo>
                <a:cubicBezTo>
                  <a:pt x="6019" y="17584"/>
                  <a:pt x="5960" y="17609"/>
                  <a:pt x="5992" y="17685"/>
                </a:cubicBezTo>
                <a:cubicBezTo>
                  <a:pt x="6023" y="17761"/>
                  <a:pt x="5955" y="17811"/>
                  <a:pt x="5955" y="17849"/>
                </a:cubicBezTo>
                <a:cubicBezTo>
                  <a:pt x="5955" y="17887"/>
                  <a:pt x="5997" y="18088"/>
                  <a:pt x="5976" y="18176"/>
                </a:cubicBezTo>
                <a:cubicBezTo>
                  <a:pt x="5955" y="18265"/>
                  <a:pt x="5939" y="18391"/>
                  <a:pt x="5923" y="18466"/>
                </a:cubicBezTo>
                <a:cubicBezTo>
                  <a:pt x="5907" y="18542"/>
                  <a:pt x="5871" y="18618"/>
                  <a:pt x="5881" y="18731"/>
                </a:cubicBezTo>
                <a:cubicBezTo>
                  <a:pt x="5892" y="18845"/>
                  <a:pt x="5839" y="18807"/>
                  <a:pt x="5839" y="18920"/>
                </a:cubicBezTo>
                <a:cubicBezTo>
                  <a:pt x="5839" y="19034"/>
                  <a:pt x="5886" y="18983"/>
                  <a:pt x="5876" y="19122"/>
                </a:cubicBezTo>
                <a:cubicBezTo>
                  <a:pt x="5865" y="19261"/>
                  <a:pt x="5839" y="19298"/>
                  <a:pt x="5839" y="19399"/>
                </a:cubicBezTo>
                <a:cubicBezTo>
                  <a:pt x="5839" y="19500"/>
                  <a:pt x="5865" y="19639"/>
                  <a:pt x="5865" y="19676"/>
                </a:cubicBezTo>
                <a:cubicBezTo>
                  <a:pt x="5865" y="19714"/>
                  <a:pt x="5839" y="19840"/>
                  <a:pt x="5802" y="19941"/>
                </a:cubicBezTo>
                <a:cubicBezTo>
                  <a:pt x="5765" y="20042"/>
                  <a:pt x="5739" y="20105"/>
                  <a:pt x="5744" y="20168"/>
                </a:cubicBezTo>
                <a:cubicBezTo>
                  <a:pt x="5750" y="20231"/>
                  <a:pt x="5786" y="20306"/>
                  <a:pt x="5781" y="20344"/>
                </a:cubicBezTo>
                <a:cubicBezTo>
                  <a:pt x="5776" y="20382"/>
                  <a:pt x="5729" y="20508"/>
                  <a:pt x="5734" y="20596"/>
                </a:cubicBezTo>
                <a:cubicBezTo>
                  <a:pt x="5739" y="20685"/>
                  <a:pt x="5786" y="20647"/>
                  <a:pt x="5797" y="20710"/>
                </a:cubicBezTo>
                <a:cubicBezTo>
                  <a:pt x="5807" y="20773"/>
                  <a:pt x="5734" y="20823"/>
                  <a:pt x="5765" y="20886"/>
                </a:cubicBezTo>
                <a:cubicBezTo>
                  <a:pt x="5797" y="20949"/>
                  <a:pt x="5839" y="20937"/>
                  <a:pt x="5829" y="21088"/>
                </a:cubicBezTo>
                <a:cubicBezTo>
                  <a:pt x="5818" y="21239"/>
                  <a:pt x="5886" y="21277"/>
                  <a:pt x="5902" y="21315"/>
                </a:cubicBezTo>
                <a:cubicBezTo>
                  <a:pt x="5918" y="21353"/>
                  <a:pt x="5949" y="21441"/>
                  <a:pt x="5976" y="21441"/>
                </a:cubicBezTo>
                <a:cubicBezTo>
                  <a:pt x="6002" y="21441"/>
                  <a:pt x="6023" y="21403"/>
                  <a:pt x="6034" y="21264"/>
                </a:cubicBezTo>
                <a:cubicBezTo>
                  <a:pt x="6044" y="21126"/>
                  <a:pt x="6118" y="21239"/>
                  <a:pt x="6065" y="21340"/>
                </a:cubicBezTo>
                <a:cubicBezTo>
                  <a:pt x="6013" y="21441"/>
                  <a:pt x="5986" y="21491"/>
                  <a:pt x="6002" y="21491"/>
                </a:cubicBezTo>
                <a:cubicBezTo>
                  <a:pt x="6018" y="21491"/>
                  <a:pt x="6097" y="21592"/>
                  <a:pt x="6139" y="21592"/>
                </a:cubicBezTo>
                <a:cubicBezTo>
                  <a:pt x="6181" y="21592"/>
                  <a:pt x="6265" y="21541"/>
                  <a:pt x="6281" y="21529"/>
                </a:cubicBezTo>
                <a:cubicBezTo>
                  <a:pt x="6297" y="21516"/>
                  <a:pt x="6412" y="21478"/>
                  <a:pt x="6423" y="21441"/>
                </a:cubicBezTo>
                <a:cubicBezTo>
                  <a:pt x="6433" y="21403"/>
                  <a:pt x="6333" y="21416"/>
                  <a:pt x="6286" y="21378"/>
                </a:cubicBezTo>
                <a:cubicBezTo>
                  <a:pt x="6239" y="21340"/>
                  <a:pt x="6155" y="21151"/>
                  <a:pt x="6144" y="21075"/>
                </a:cubicBezTo>
                <a:cubicBezTo>
                  <a:pt x="6133" y="21000"/>
                  <a:pt x="6133" y="20848"/>
                  <a:pt x="6170" y="20798"/>
                </a:cubicBezTo>
                <a:cubicBezTo>
                  <a:pt x="6207" y="20747"/>
                  <a:pt x="6297" y="20571"/>
                  <a:pt x="6318" y="20533"/>
                </a:cubicBezTo>
                <a:cubicBezTo>
                  <a:pt x="6339" y="20496"/>
                  <a:pt x="6370" y="20319"/>
                  <a:pt x="6354" y="20294"/>
                </a:cubicBezTo>
                <a:cubicBezTo>
                  <a:pt x="6339" y="20269"/>
                  <a:pt x="6260" y="20294"/>
                  <a:pt x="6249" y="20256"/>
                </a:cubicBezTo>
                <a:cubicBezTo>
                  <a:pt x="6239" y="20218"/>
                  <a:pt x="6239" y="20168"/>
                  <a:pt x="6291" y="20080"/>
                </a:cubicBezTo>
                <a:cubicBezTo>
                  <a:pt x="6344" y="19991"/>
                  <a:pt x="6370" y="19866"/>
                  <a:pt x="6391" y="19828"/>
                </a:cubicBezTo>
                <a:cubicBezTo>
                  <a:pt x="6412" y="19790"/>
                  <a:pt x="6454" y="19714"/>
                  <a:pt x="6470" y="19626"/>
                </a:cubicBezTo>
                <a:cubicBezTo>
                  <a:pt x="6486" y="19538"/>
                  <a:pt x="6454" y="19588"/>
                  <a:pt x="6423" y="19588"/>
                </a:cubicBezTo>
                <a:cubicBezTo>
                  <a:pt x="6391" y="19588"/>
                  <a:pt x="6376" y="19450"/>
                  <a:pt x="6376" y="19386"/>
                </a:cubicBezTo>
                <a:cubicBezTo>
                  <a:pt x="6376" y="19324"/>
                  <a:pt x="6454" y="19412"/>
                  <a:pt x="6512" y="19437"/>
                </a:cubicBezTo>
                <a:cubicBezTo>
                  <a:pt x="6570" y="19462"/>
                  <a:pt x="6544" y="19374"/>
                  <a:pt x="6539" y="19299"/>
                </a:cubicBezTo>
                <a:cubicBezTo>
                  <a:pt x="6533" y="19223"/>
                  <a:pt x="6549" y="19097"/>
                  <a:pt x="6581" y="19135"/>
                </a:cubicBezTo>
                <a:cubicBezTo>
                  <a:pt x="6612" y="19172"/>
                  <a:pt x="6775" y="19122"/>
                  <a:pt x="6796" y="19109"/>
                </a:cubicBezTo>
                <a:cubicBezTo>
                  <a:pt x="6818" y="19097"/>
                  <a:pt x="6875" y="18870"/>
                  <a:pt x="6896" y="18807"/>
                </a:cubicBezTo>
                <a:cubicBezTo>
                  <a:pt x="6917" y="18744"/>
                  <a:pt x="6923" y="18681"/>
                  <a:pt x="6896" y="18643"/>
                </a:cubicBezTo>
                <a:cubicBezTo>
                  <a:pt x="6870" y="18605"/>
                  <a:pt x="6797" y="18458"/>
                  <a:pt x="6786" y="18420"/>
                </a:cubicBezTo>
                <a:cubicBezTo>
                  <a:pt x="6776" y="18382"/>
                  <a:pt x="6812" y="18164"/>
                  <a:pt x="6823" y="18101"/>
                </a:cubicBezTo>
                <a:cubicBezTo>
                  <a:pt x="6833" y="18038"/>
                  <a:pt x="6823" y="18466"/>
                  <a:pt x="6896" y="18517"/>
                </a:cubicBezTo>
                <a:cubicBezTo>
                  <a:pt x="6970" y="18567"/>
                  <a:pt x="7012" y="18592"/>
                  <a:pt x="7080" y="18441"/>
                </a:cubicBezTo>
                <a:cubicBezTo>
                  <a:pt x="7149" y="18290"/>
                  <a:pt x="7202" y="18189"/>
                  <a:pt x="7207" y="18088"/>
                </a:cubicBezTo>
                <a:cubicBezTo>
                  <a:pt x="7212" y="17987"/>
                  <a:pt x="7228" y="17887"/>
                  <a:pt x="7254" y="17849"/>
                </a:cubicBezTo>
                <a:cubicBezTo>
                  <a:pt x="7280" y="17811"/>
                  <a:pt x="7302" y="17838"/>
                  <a:pt x="7333" y="17674"/>
                </a:cubicBezTo>
                <a:cubicBezTo>
                  <a:pt x="7365" y="17511"/>
                  <a:pt x="7391" y="17635"/>
                  <a:pt x="7422" y="17496"/>
                </a:cubicBezTo>
                <a:cubicBezTo>
                  <a:pt x="7454" y="17357"/>
                  <a:pt x="7370" y="17181"/>
                  <a:pt x="7433" y="17080"/>
                </a:cubicBezTo>
                <a:cubicBezTo>
                  <a:pt x="7496" y="16979"/>
                  <a:pt x="7606" y="16853"/>
                  <a:pt x="7606" y="16853"/>
                </a:cubicBezTo>
                <a:cubicBezTo>
                  <a:pt x="7606" y="16853"/>
                  <a:pt x="7638" y="16815"/>
                  <a:pt x="7701" y="16778"/>
                </a:cubicBezTo>
                <a:cubicBezTo>
                  <a:pt x="7764" y="16740"/>
                  <a:pt x="7833" y="16765"/>
                  <a:pt x="7854" y="16689"/>
                </a:cubicBezTo>
                <a:cubicBezTo>
                  <a:pt x="7875" y="16614"/>
                  <a:pt x="7896" y="16450"/>
                  <a:pt x="7927" y="16362"/>
                </a:cubicBezTo>
                <a:cubicBezTo>
                  <a:pt x="7959" y="16274"/>
                  <a:pt x="7996" y="16135"/>
                  <a:pt x="7980" y="16072"/>
                </a:cubicBezTo>
                <a:cubicBezTo>
                  <a:pt x="7964" y="16009"/>
                  <a:pt x="8022" y="15732"/>
                  <a:pt x="8017" y="15656"/>
                </a:cubicBezTo>
                <a:cubicBezTo>
                  <a:pt x="8012" y="15581"/>
                  <a:pt x="7964" y="15404"/>
                  <a:pt x="8043" y="15253"/>
                </a:cubicBezTo>
                <a:cubicBezTo>
                  <a:pt x="8122" y="15101"/>
                  <a:pt x="8206" y="14875"/>
                  <a:pt x="8211" y="14812"/>
                </a:cubicBezTo>
                <a:cubicBezTo>
                  <a:pt x="8217" y="14749"/>
                  <a:pt x="8280" y="14484"/>
                  <a:pt x="8275" y="14358"/>
                </a:cubicBezTo>
                <a:cubicBezTo>
                  <a:pt x="8269" y="14232"/>
                  <a:pt x="8211" y="14081"/>
                  <a:pt x="8175" y="14043"/>
                </a:cubicBezTo>
                <a:cubicBezTo>
                  <a:pt x="8138" y="14005"/>
                  <a:pt x="8059" y="13993"/>
                  <a:pt x="8027" y="13891"/>
                </a:cubicBezTo>
                <a:cubicBezTo>
                  <a:pt x="7996" y="13791"/>
                  <a:pt x="7906" y="13690"/>
                  <a:pt x="7875" y="13715"/>
                </a:cubicBezTo>
                <a:cubicBezTo>
                  <a:pt x="7843" y="13740"/>
                  <a:pt x="7791" y="13766"/>
                  <a:pt x="7749" y="13702"/>
                </a:cubicBezTo>
                <a:cubicBezTo>
                  <a:pt x="7706" y="13640"/>
                  <a:pt x="7638" y="13564"/>
                  <a:pt x="7612" y="13514"/>
                </a:cubicBezTo>
                <a:cubicBezTo>
                  <a:pt x="7585" y="13463"/>
                  <a:pt x="7517" y="13426"/>
                  <a:pt x="7486" y="13426"/>
                </a:cubicBezTo>
                <a:cubicBezTo>
                  <a:pt x="7454" y="13426"/>
                  <a:pt x="7459" y="13375"/>
                  <a:pt x="7412" y="13526"/>
                </a:cubicBezTo>
                <a:cubicBezTo>
                  <a:pt x="7365" y="13677"/>
                  <a:pt x="7412" y="13728"/>
                  <a:pt x="7328" y="13702"/>
                </a:cubicBezTo>
                <a:cubicBezTo>
                  <a:pt x="7244" y="13677"/>
                  <a:pt x="7338" y="13665"/>
                  <a:pt x="7386" y="13514"/>
                </a:cubicBezTo>
                <a:cubicBezTo>
                  <a:pt x="7433" y="13362"/>
                  <a:pt x="7380" y="13274"/>
                  <a:pt x="7328" y="13312"/>
                </a:cubicBezTo>
                <a:cubicBezTo>
                  <a:pt x="7275" y="13350"/>
                  <a:pt x="7312" y="13426"/>
                  <a:pt x="7228" y="13463"/>
                </a:cubicBezTo>
                <a:cubicBezTo>
                  <a:pt x="7144" y="13501"/>
                  <a:pt x="7144" y="13375"/>
                  <a:pt x="7196" y="13350"/>
                </a:cubicBezTo>
                <a:cubicBezTo>
                  <a:pt x="7249" y="13325"/>
                  <a:pt x="7343" y="13211"/>
                  <a:pt x="7343" y="13161"/>
                </a:cubicBezTo>
                <a:cubicBezTo>
                  <a:pt x="7343" y="13110"/>
                  <a:pt x="7333" y="12972"/>
                  <a:pt x="7291" y="12972"/>
                </a:cubicBezTo>
                <a:cubicBezTo>
                  <a:pt x="7249" y="12972"/>
                  <a:pt x="7259" y="12846"/>
                  <a:pt x="7196" y="12682"/>
                </a:cubicBezTo>
                <a:cubicBezTo>
                  <a:pt x="7133" y="12518"/>
                  <a:pt x="7043" y="12332"/>
                  <a:pt x="6980" y="12358"/>
                </a:cubicBezTo>
                <a:cubicBezTo>
                  <a:pt x="6917" y="12383"/>
                  <a:pt x="6881" y="12505"/>
                  <a:pt x="6849" y="12367"/>
                </a:cubicBezTo>
                <a:cubicBezTo>
                  <a:pt x="6818" y="12228"/>
                  <a:pt x="6781" y="12203"/>
                  <a:pt x="6760" y="12128"/>
                </a:cubicBezTo>
                <a:cubicBezTo>
                  <a:pt x="6738" y="12052"/>
                  <a:pt x="6686" y="12128"/>
                  <a:pt x="6670" y="12090"/>
                </a:cubicBezTo>
                <a:cubicBezTo>
                  <a:pt x="6654" y="12052"/>
                  <a:pt x="6654" y="12052"/>
                  <a:pt x="6654" y="12052"/>
                </a:cubicBezTo>
                <a:cubicBezTo>
                  <a:pt x="6654" y="12052"/>
                  <a:pt x="6586" y="12090"/>
                  <a:pt x="6623" y="11976"/>
                </a:cubicBezTo>
                <a:cubicBezTo>
                  <a:pt x="6660" y="11863"/>
                  <a:pt x="6675" y="11648"/>
                  <a:pt x="6660" y="11661"/>
                </a:cubicBezTo>
                <a:cubicBezTo>
                  <a:pt x="6644" y="11674"/>
                  <a:pt x="6617" y="11850"/>
                  <a:pt x="6591" y="11838"/>
                </a:cubicBezTo>
                <a:cubicBezTo>
                  <a:pt x="6565" y="11825"/>
                  <a:pt x="6586" y="11800"/>
                  <a:pt x="6533" y="11724"/>
                </a:cubicBezTo>
                <a:cubicBezTo>
                  <a:pt x="6481" y="11648"/>
                  <a:pt x="6397" y="11712"/>
                  <a:pt x="6397" y="11775"/>
                </a:cubicBezTo>
                <a:cubicBezTo>
                  <a:pt x="6397" y="11838"/>
                  <a:pt x="6370" y="11888"/>
                  <a:pt x="6370" y="11888"/>
                </a:cubicBezTo>
                <a:cubicBezTo>
                  <a:pt x="6370" y="11888"/>
                  <a:pt x="6354" y="11850"/>
                  <a:pt x="6339" y="11775"/>
                </a:cubicBezTo>
                <a:cubicBezTo>
                  <a:pt x="6323" y="11699"/>
                  <a:pt x="6249" y="11687"/>
                  <a:pt x="6212" y="11762"/>
                </a:cubicBezTo>
                <a:cubicBezTo>
                  <a:pt x="6176" y="11838"/>
                  <a:pt x="6155" y="11573"/>
                  <a:pt x="6128" y="11573"/>
                </a:cubicBezTo>
                <a:cubicBezTo>
                  <a:pt x="6102" y="11573"/>
                  <a:pt x="6049" y="11636"/>
                  <a:pt x="6023" y="11749"/>
                </a:cubicBezTo>
                <a:cubicBezTo>
                  <a:pt x="5997" y="11863"/>
                  <a:pt x="6007" y="12027"/>
                  <a:pt x="5986" y="12014"/>
                </a:cubicBezTo>
                <a:cubicBezTo>
                  <a:pt x="5965" y="12001"/>
                  <a:pt x="5960" y="11787"/>
                  <a:pt x="5965" y="11712"/>
                </a:cubicBezTo>
                <a:cubicBezTo>
                  <a:pt x="5970" y="11636"/>
                  <a:pt x="6028" y="11510"/>
                  <a:pt x="5986" y="11485"/>
                </a:cubicBezTo>
                <a:cubicBezTo>
                  <a:pt x="5944" y="11460"/>
                  <a:pt x="5881" y="11611"/>
                  <a:pt x="5855" y="11623"/>
                </a:cubicBezTo>
                <a:cubicBezTo>
                  <a:pt x="5828" y="11636"/>
                  <a:pt x="5776" y="11724"/>
                  <a:pt x="5744" y="11825"/>
                </a:cubicBezTo>
                <a:cubicBezTo>
                  <a:pt x="5713" y="11926"/>
                  <a:pt x="5697" y="11989"/>
                  <a:pt x="5665" y="12027"/>
                </a:cubicBezTo>
                <a:cubicBezTo>
                  <a:pt x="5634" y="12065"/>
                  <a:pt x="5586" y="12027"/>
                  <a:pt x="5597" y="11989"/>
                </a:cubicBezTo>
                <a:cubicBezTo>
                  <a:pt x="5607" y="11951"/>
                  <a:pt x="5508" y="11812"/>
                  <a:pt x="5492" y="11863"/>
                </a:cubicBezTo>
                <a:cubicBezTo>
                  <a:pt x="5476" y="11913"/>
                  <a:pt x="5429" y="11951"/>
                  <a:pt x="5381" y="12001"/>
                </a:cubicBezTo>
                <a:cubicBezTo>
                  <a:pt x="5334" y="12052"/>
                  <a:pt x="5292" y="11939"/>
                  <a:pt x="5281" y="11888"/>
                </a:cubicBezTo>
                <a:cubicBezTo>
                  <a:pt x="5271" y="11838"/>
                  <a:pt x="5250" y="11825"/>
                  <a:pt x="5244" y="11661"/>
                </a:cubicBezTo>
                <a:cubicBezTo>
                  <a:pt x="5239" y="11497"/>
                  <a:pt x="5255" y="11321"/>
                  <a:pt x="5271" y="11220"/>
                </a:cubicBezTo>
                <a:cubicBezTo>
                  <a:pt x="5287" y="11119"/>
                  <a:pt x="5192" y="10918"/>
                  <a:pt x="5155" y="10930"/>
                </a:cubicBezTo>
                <a:cubicBezTo>
                  <a:pt x="5118" y="10943"/>
                  <a:pt x="5081" y="11031"/>
                  <a:pt x="5045" y="11018"/>
                </a:cubicBezTo>
                <a:cubicBezTo>
                  <a:pt x="5008" y="11006"/>
                  <a:pt x="5024" y="10981"/>
                  <a:pt x="4966" y="10981"/>
                </a:cubicBezTo>
                <a:cubicBezTo>
                  <a:pt x="4908" y="10981"/>
                  <a:pt x="4955" y="10955"/>
                  <a:pt x="4966" y="10842"/>
                </a:cubicBezTo>
                <a:cubicBezTo>
                  <a:pt x="4976" y="10729"/>
                  <a:pt x="4945" y="10578"/>
                  <a:pt x="5003" y="10476"/>
                </a:cubicBezTo>
                <a:cubicBezTo>
                  <a:pt x="5060" y="10376"/>
                  <a:pt x="5039" y="10136"/>
                  <a:pt x="5003" y="10124"/>
                </a:cubicBezTo>
                <a:cubicBezTo>
                  <a:pt x="4966" y="10111"/>
                  <a:pt x="4897" y="10162"/>
                  <a:pt x="4850" y="10149"/>
                </a:cubicBezTo>
                <a:cubicBezTo>
                  <a:pt x="4803" y="10136"/>
                  <a:pt x="4766" y="10237"/>
                  <a:pt x="4781" y="10351"/>
                </a:cubicBezTo>
                <a:cubicBezTo>
                  <a:pt x="4797" y="10464"/>
                  <a:pt x="4755" y="10540"/>
                  <a:pt x="4739" y="10527"/>
                </a:cubicBezTo>
                <a:cubicBezTo>
                  <a:pt x="4724" y="10514"/>
                  <a:pt x="4703" y="10451"/>
                  <a:pt x="4645" y="10552"/>
                </a:cubicBezTo>
                <a:cubicBezTo>
                  <a:pt x="4587" y="10653"/>
                  <a:pt x="4566" y="10615"/>
                  <a:pt x="4508" y="10502"/>
                </a:cubicBezTo>
                <a:cubicBezTo>
                  <a:pt x="4450" y="10388"/>
                  <a:pt x="4387" y="10275"/>
                  <a:pt x="4376" y="10098"/>
                </a:cubicBezTo>
                <a:cubicBezTo>
                  <a:pt x="4366" y="9922"/>
                  <a:pt x="4361" y="9745"/>
                  <a:pt x="4382" y="9644"/>
                </a:cubicBezTo>
                <a:cubicBezTo>
                  <a:pt x="4403" y="9544"/>
                  <a:pt x="4403" y="9367"/>
                  <a:pt x="4371" y="9342"/>
                </a:cubicBezTo>
                <a:cubicBezTo>
                  <a:pt x="4340" y="9317"/>
                  <a:pt x="4408" y="9191"/>
                  <a:pt x="4445" y="9166"/>
                </a:cubicBezTo>
                <a:cubicBezTo>
                  <a:pt x="4482" y="9140"/>
                  <a:pt x="4539" y="9027"/>
                  <a:pt x="4550" y="8977"/>
                </a:cubicBezTo>
                <a:cubicBezTo>
                  <a:pt x="4560" y="8926"/>
                  <a:pt x="4613" y="8939"/>
                  <a:pt x="4671" y="8939"/>
                </a:cubicBezTo>
                <a:cubicBezTo>
                  <a:pt x="4729" y="8939"/>
                  <a:pt x="4739" y="8939"/>
                  <a:pt x="4797" y="9015"/>
                </a:cubicBezTo>
                <a:cubicBezTo>
                  <a:pt x="4855" y="9090"/>
                  <a:pt x="4866" y="8977"/>
                  <a:pt x="4866" y="8939"/>
                </a:cubicBezTo>
                <a:cubicBezTo>
                  <a:pt x="4866" y="8901"/>
                  <a:pt x="4898" y="8874"/>
                  <a:pt x="4961" y="8887"/>
                </a:cubicBezTo>
                <a:cubicBezTo>
                  <a:pt x="5024" y="8899"/>
                  <a:pt x="5102" y="8788"/>
                  <a:pt x="5118" y="8826"/>
                </a:cubicBezTo>
                <a:cubicBezTo>
                  <a:pt x="5134" y="8863"/>
                  <a:pt x="5165" y="9015"/>
                  <a:pt x="5197" y="8964"/>
                </a:cubicBezTo>
                <a:cubicBezTo>
                  <a:pt x="5229" y="8914"/>
                  <a:pt x="5239" y="8826"/>
                  <a:pt x="5250" y="8977"/>
                </a:cubicBezTo>
                <a:cubicBezTo>
                  <a:pt x="5260" y="9128"/>
                  <a:pt x="5286" y="9355"/>
                  <a:pt x="5334" y="9393"/>
                </a:cubicBezTo>
                <a:cubicBezTo>
                  <a:pt x="5381" y="9431"/>
                  <a:pt x="5355" y="9582"/>
                  <a:pt x="5402" y="9595"/>
                </a:cubicBezTo>
                <a:cubicBezTo>
                  <a:pt x="5450" y="9607"/>
                  <a:pt x="5471" y="9355"/>
                  <a:pt x="5455" y="9267"/>
                </a:cubicBezTo>
                <a:cubicBezTo>
                  <a:pt x="5439" y="9178"/>
                  <a:pt x="5407" y="8914"/>
                  <a:pt x="5381" y="8851"/>
                </a:cubicBezTo>
                <a:cubicBezTo>
                  <a:pt x="5355" y="8788"/>
                  <a:pt x="5399" y="8631"/>
                  <a:pt x="5452" y="8581"/>
                </a:cubicBezTo>
                <a:cubicBezTo>
                  <a:pt x="5504" y="8530"/>
                  <a:pt x="5586" y="8271"/>
                  <a:pt x="5623" y="8196"/>
                </a:cubicBezTo>
                <a:cubicBezTo>
                  <a:pt x="5660" y="8120"/>
                  <a:pt x="5780" y="8098"/>
                  <a:pt x="5749" y="7998"/>
                </a:cubicBezTo>
                <a:cubicBezTo>
                  <a:pt x="5717" y="7897"/>
                  <a:pt x="5686" y="7792"/>
                  <a:pt x="5686" y="7717"/>
                </a:cubicBezTo>
                <a:cubicBezTo>
                  <a:pt x="5686" y="7641"/>
                  <a:pt x="5718" y="7666"/>
                  <a:pt x="5734" y="7717"/>
                </a:cubicBezTo>
                <a:cubicBezTo>
                  <a:pt x="5749" y="7767"/>
                  <a:pt x="5812" y="7641"/>
                  <a:pt x="5797" y="7578"/>
                </a:cubicBezTo>
                <a:cubicBezTo>
                  <a:pt x="5781" y="7515"/>
                  <a:pt x="5786" y="7427"/>
                  <a:pt x="5823" y="7440"/>
                </a:cubicBezTo>
                <a:cubicBezTo>
                  <a:pt x="5860" y="7452"/>
                  <a:pt x="5870" y="7376"/>
                  <a:pt x="5855" y="7326"/>
                </a:cubicBezTo>
                <a:cubicBezTo>
                  <a:pt x="5839" y="7276"/>
                  <a:pt x="5891" y="7213"/>
                  <a:pt x="5928" y="7238"/>
                </a:cubicBezTo>
                <a:cubicBezTo>
                  <a:pt x="5965" y="7263"/>
                  <a:pt x="6087" y="7283"/>
                  <a:pt x="6102" y="7233"/>
                </a:cubicBezTo>
                <a:cubicBezTo>
                  <a:pt x="6118" y="7182"/>
                  <a:pt x="6044" y="7074"/>
                  <a:pt x="6044" y="6973"/>
                </a:cubicBezTo>
                <a:cubicBezTo>
                  <a:pt x="6044" y="6872"/>
                  <a:pt x="6107" y="6784"/>
                  <a:pt x="6144" y="6771"/>
                </a:cubicBezTo>
                <a:cubicBezTo>
                  <a:pt x="6181" y="6759"/>
                  <a:pt x="6228" y="6771"/>
                  <a:pt x="6233" y="6734"/>
                </a:cubicBezTo>
                <a:cubicBezTo>
                  <a:pt x="6238" y="6696"/>
                  <a:pt x="6291" y="6595"/>
                  <a:pt x="6296" y="6683"/>
                </a:cubicBezTo>
                <a:cubicBezTo>
                  <a:pt x="6302" y="6771"/>
                  <a:pt x="6296" y="6922"/>
                  <a:pt x="6338" y="6922"/>
                </a:cubicBezTo>
                <a:cubicBezTo>
                  <a:pt x="6381" y="6922"/>
                  <a:pt x="6433" y="6809"/>
                  <a:pt x="6449" y="6797"/>
                </a:cubicBezTo>
                <a:cubicBezTo>
                  <a:pt x="6465" y="6784"/>
                  <a:pt x="6565" y="6734"/>
                  <a:pt x="6586" y="6721"/>
                </a:cubicBezTo>
                <a:cubicBezTo>
                  <a:pt x="6607" y="6708"/>
                  <a:pt x="6733" y="6683"/>
                  <a:pt x="6717" y="6595"/>
                </a:cubicBezTo>
                <a:cubicBezTo>
                  <a:pt x="6701" y="6507"/>
                  <a:pt x="6686" y="6419"/>
                  <a:pt x="6670" y="6381"/>
                </a:cubicBezTo>
                <a:cubicBezTo>
                  <a:pt x="6654" y="6343"/>
                  <a:pt x="6638" y="6393"/>
                  <a:pt x="6617" y="6456"/>
                </a:cubicBezTo>
                <a:cubicBezTo>
                  <a:pt x="6596" y="6519"/>
                  <a:pt x="6559" y="6519"/>
                  <a:pt x="6549" y="6469"/>
                </a:cubicBezTo>
                <a:cubicBezTo>
                  <a:pt x="6538" y="6419"/>
                  <a:pt x="6554" y="6267"/>
                  <a:pt x="6517" y="6318"/>
                </a:cubicBezTo>
                <a:cubicBezTo>
                  <a:pt x="6480" y="6368"/>
                  <a:pt x="6475" y="6419"/>
                  <a:pt x="6454" y="6393"/>
                </a:cubicBezTo>
                <a:cubicBezTo>
                  <a:pt x="6433" y="6368"/>
                  <a:pt x="6412" y="6280"/>
                  <a:pt x="6412" y="6280"/>
                </a:cubicBezTo>
                <a:cubicBezTo>
                  <a:pt x="6412" y="6280"/>
                  <a:pt x="6465" y="6217"/>
                  <a:pt x="6428" y="6104"/>
                </a:cubicBezTo>
                <a:cubicBezTo>
                  <a:pt x="6391" y="5990"/>
                  <a:pt x="6338" y="6015"/>
                  <a:pt x="6286" y="6078"/>
                </a:cubicBezTo>
                <a:cubicBezTo>
                  <a:pt x="6233" y="6141"/>
                  <a:pt x="6238" y="6129"/>
                  <a:pt x="6175" y="6166"/>
                </a:cubicBezTo>
                <a:cubicBezTo>
                  <a:pt x="6112" y="6204"/>
                  <a:pt x="6081" y="6242"/>
                  <a:pt x="6081" y="6242"/>
                </a:cubicBezTo>
                <a:cubicBezTo>
                  <a:pt x="6081" y="6242"/>
                  <a:pt x="6098" y="6046"/>
                  <a:pt x="6135" y="5970"/>
                </a:cubicBezTo>
                <a:cubicBezTo>
                  <a:pt x="6172" y="5895"/>
                  <a:pt x="6286" y="5927"/>
                  <a:pt x="6317" y="5851"/>
                </a:cubicBezTo>
                <a:cubicBezTo>
                  <a:pt x="6349" y="5776"/>
                  <a:pt x="6433" y="5889"/>
                  <a:pt x="6433" y="5889"/>
                </a:cubicBezTo>
                <a:cubicBezTo>
                  <a:pt x="6433" y="5889"/>
                  <a:pt x="6475" y="5788"/>
                  <a:pt x="6475" y="5851"/>
                </a:cubicBezTo>
                <a:cubicBezTo>
                  <a:pt x="6475" y="5914"/>
                  <a:pt x="6465" y="6078"/>
                  <a:pt x="6496" y="6078"/>
                </a:cubicBezTo>
                <a:cubicBezTo>
                  <a:pt x="6528" y="6078"/>
                  <a:pt x="6617" y="5977"/>
                  <a:pt x="6580" y="5952"/>
                </a:cubicBezTo>
                <a:cubicBezTo>
                  <a:pt x="6544" y="5927"/>
                  <a:pt x="6603" y="5880"/>
                  <a:pt x="6640" y="5817"/>
                </a:cubicBezTo>
                <a:cubicBezTo>
                  <a:pt x="6677" y="5754"/>
                  <a:pt x="6749" y="5826"/>
                  <a:pt x="6770" y="5801"/>
                </a:cubicBezTo>
                <a:cubicBezTo>
                  <a:pt x="6791" y="5776"/>
                  <a:pt x="6806" y="5662"/>
                  <a:pt x="6843" y="5662"/>
                </a:cubicBezTo>
                <a:cubicBezTo>
                  <a:pt x="6880" y="5662"/>
                  <a:pt x="6896" y="5776"/>
                  <a:pt x="6843" y="5851"/>
                </a:cubicBezTo>
                <a:cubicBezTo>
                  <a:pt x="6791" y="5927"/>
                  <a:pt x="6786" y="6116"/>
                  <a:pt x="6759" y="6166"/>
                </a:cubicBezTo>
                <a:cubicBezTo>
                  <a:pt x="6733" y="6217"/>
                  <a:pt x="6749" y="6280"/>
                  <a:pt x="6791" y="6267"/>
                </a:cubicBezTo>
                <a:cubicBezTo>
                  <a:pt x="6833" y="6255"/>
                  <a:pt x="6870" y="6280"/>
                  <a:pt x="6906" y="6255"/>
                </a:cubicBezTo>
                <a:cubicBezTo>
                  <a:pt x="6943" y="6229"/>
                  <a:pt x="6964" y="6280"/>
                  <a:pt x="6975" y="6317"/>
                </a:cubicBezTo>
                <a:cubicBezTo>
                  <a:pt x="6985" y="6355"/>
                  <a:pt x="7017" y="6280"/>
                  <a:pt x="7017" y="6280"/>
                </a:cubicBezTo>
                <a:cubicBezTo>
                  <a:pt x="7017" y="6280"/>
                  <a:pt x="7086" y="6242"/>
                  <a:pt x="7106" y="6305"/>
                </a:cubicBezTo>
                <a:cubicBezTo>
                  <a:pt x="7127" y="6368"/>
                  <a:pt x="7143" y="6267"/>
                  <a:pt x="7127" y="6204"/>
                </a:cubicBezTo>
                <a:cubicBezTo>
                  <a:pt x="7112" y="6141"/>
                  <a:pt x="7091" y="6078"/>
                  <a:pt x="7075" y="6003"/>
                </a:cubicBezTo>
                <a:cubicBezTo>
                  <a:pt x="7059" y="5927"/>
                  <a:pt x="7038" y="5902"/>
                  <a:pt x="6996" y="5927"/>
                </a:cubicBezTo>
                <a:cubicBezTo>
                  <a:pt x="6954" y="5952"/>
                  <a:pt x="6943" y="5902"/>
                  <a:pt x="6917" y="5864"/>
                </a:cubicBezTo>
                <a:cubicBezTo>
                  <a:pt x="6891" y="5826"/>
                  <a:pt x="6870" y="5914"/>
                  <a:pt x="6891" y="5826"/>
                </a:cubicBezTo>
                <a:cubicBezTo>
                  <a:pt x="6912" y="5738"/>
                  <a:pt x="6922" y="5713"/>
                  <a:pt x="6938" y="5637"/>
                </a:cubicBezTo>
                <a:cubicBezTo>
                  <a:pt x="6954" y="5561"/>
                  <a:pt x="7022" y="5423"/>
                  <a:pt x="6954" y="5385"/>
                </a:cubicBezTo>
                <a:cubicBezTo>
                  <a:pt x="6885" y="5347"/>
                  <a:pt x="6864" y="5322"/>
                  <a:pt x="6854" y="5246"/>
                </a:cubicBezTo>
                <a:cubicBezTo>
                  <a:pt x="6843" y="5171"/>
                  <a:pt x="6764" y="5032"/>
                  <a:pt x="6743" y="5032"/>
                </a:cubicBezTo>
                <a:cubicBezTo>
                  <a:pt x="6722" y="5032"/>
                  <a:pt x="6622" y="5077"/>
                  <a:pt x="6616" y="5014"/>
                </a:cubicBezTo>
                <a:cubicBezTo>
                  <a:pt x="6611" y="4951"/>
                  <a:pt x="6586" y="4767"/>
                  <a:pt x="6559" y="4704"/>
                </a:cubicBezTo>
                <a:cubicBezTo>
                  <a:pt x="6533" y="4641"/>
                  <a:pt x="6433" y="4364"/>
                  <a:pt x="6417" y="4339"/>
                </a:cubicBezTo>
                <a:cubicBezTo>
                  <a:pt x="6401" y="4314"/>
                  <a:pt x="6381" y="4326"/>
                  <a:pt x="6333" y="4477"/>
                </a:cubicBezTo>
                <a:cubicBezTo>
                  <a:pt x="6286" y="4629"/>
                  <a:pt x="6244" y="4654"/>
                  <a:pt x="6207" y="4616"/>
                </a:cubicBezTo>
                <a:cubicBezTo>
                  <a:pt x="6170" y="4578"/>
                  <a:pt x="6130" y="4617"/>
                  <a:pt x="6093" y="4517"/>
                </a:cubicBezTo>
                <a:cubicBezTo>
                  <a:pt x="6056" y="4416"/>
                  <a:pt x="6165" y="4377"/>
                  <a:pt x="6149" y="4314"/>
                </a:cubicBezTo>
                <a:cubicBezTo>
                  <a:pt x="6133" y="4251"/>
                  <a:pt x="6049" y="4225"/>
                  <a:pt x="5996" y="4213"/>
                </a:cubicBezTo>
                <a:cubicBezTo>
                  <a:pt x="5944" y="4200"/>
                  <a:pt x="5907" y="4062"/>
                  <a:pt x="5828" y="4049"/>
                </a:cubicBezTo>
                <a:cubicBezTo>
                  <a:pt x="5749" y="4036"/>
                  <a:pt x="5654" y="4074"/>
                  <a:pt x="5628" y="4074"/>
                </a:cubicBezTo>
                <a:cubicBezTo>
                  <a:pt x="5602" y="4074"/>
                  <a:pt x="5602" y="4162"/>
                  <a:pt x="5591" y="4301"/>
                </a:cubicBezTo>
                <a:cubicBezTo>
                  <a:pt x="5581" y="4440"/>
                  <a:pt x="5628" y="4477"/>
                  <a:pt x="5581" y="4503"/>
                </a:cubicBezTo>
                <a:cubicBezTo>
                  <a:pt x="5533" y="4528"/>
                  <a:pt x="5512" y="4540"/>
                  <a:pt x="5560" y="4591"/>
                </a:cubicBezTo>
                <a:cubicBezTo>
                  <a:pt x="5607" y="4641"/>
                  <a:pt x="5670" y="4843"/>
                  <a:pt x="5670" y="4843"/>
                </a:cubicBezTo>
                <a:cubicBezTo>
                  <a:pt x="5670" y="4843"/>
                  <a:pt x="5670" y="4956"/>
                  <a:pt x="5633" y="5019"/>
                </a:cubicBezTo>
                <a:cubicBezTo>
                  <a:pt x="5597" y="5082"/>
                  <a:pt x="5560" y="5145"/>
                  <a:pt x="5539" y="5070"/>
                </a:cubicBezTo>
                <a:cubicBezTo>
                  <a:pt x="5518" y="4994"/>
                  <a:pt x="5460" y="5007"/>
                  <a:pt x="5476" y="5082"/>
                </a:cubicBezTo>
                <a:cubicBezTo>
                  <a:pt x="5491" y="5158"/>
                  <a:pt x="5523" y="5196"/>
                  <a:pt x="5523" y="5272"/>
                </a:cubicBezTo>
                <a:cubicBezTo>
                  <a:pt x="5523" y="5347"/>
                  <a:pt x="5570" y="5536"/>
                  <a:pt x="5539" y="5599"/>
                </a:cubicBezTo>
                <a:cubicBezTo>
                  <a:pt x="5507" y="5662"/>
                  <a:pt x="5470" y="5612"/>
                  <a:pt x="5444" y="5625"/>
                </a:cubicBezTo>
                <a:cubicBezTo>
                  <a:pt x="5418" y="5637"/>
                  <a:pt x="5391" y="5524"/>
                  <a:pt x="5413" y="5499"/>
                </a:cubicBezTo>
                <a:cubicBezTo>
                  <a:pt x="5434" y="5473"/>
                  <a:pt x="5407" y="5284"/>
                  <a:pt x="5407" y="5284"/>
                </a:cubicBezTo>
                <a:cubicBezTo>
                  <a:pt x="5407" y="5284"/>
                  <a:pt x="5344" y="5499"/>
                  <a:pt x="5349" y="5385"/>
                </a:cubicBezTo>
                <a:cubicBezTo>
                  <a:pt x="5355" y="5272"/>
                  <a:pt x="5323" y="5259"/>
                  <a:pt x="5323" y="5171"/>
                </a:cubicBezTo>
                <a:cubicBezTo>
                  <a:pt x="5323" y="5083"/>
                  <a:pt x="5277" y="4960"/>
                  <a:pt x="5230" y="4985"/>
                </a:cubicBezTo>
                <a:cubicBezTo>
                  <a:pt x="5182" y="5011"/>
                  <a:pt x="5139" y="5032"/>
                  <a:pt x="5050" y="4994"/>
                </a:cubicBezTo>
                <a:cubicBezTo>
                  <a:pt x="4960" y="4956"/>
                  <a:pt x="4923" y="4931"/>
                  <a:pt x="4850" y="4843"/>
                </a:cubicBezTo>
                <a:cubicBezTo>
                  <a:pt x="4776" y="4755"/>
                  <a:pt x="4750" y="4818"/>
                  <a:pt x="4713" y="4830"/>
                </a:cubicBezTo>
                <a:cubicBezTo>
                  <a:pt x="4676" y="4843"/>
                  <a:pt x="4692" y="4654"/>
                  <a:pt x="4645" y="4629"/>
                </a:cubicBezTo>
                <a:cubicBezTo>
                  <a:pt x="4597" y="4604"/>
                  <a:pt x="4628" y="4575"/>
                  <a:pt x="4617" y="4412"/>
                </a:cubicBezTo>
                <a:cubicBezTo>
                  <a:pt x="4606" y="4248"/>
                  <a:pt x="4576" y="4289"/>
                  <a:pt x="4692" y="4112"/>
                </a:cubicBezTo>
                <a:cubicBezTo>
                  <a:pt x="4808" y="3936"/>
                  <a:pt x="4792" y="3860"/>
                  <a:pt x="4881" y="3835"/>
                </a:cubicBezTo>
                <a:cubicBezTo>
                  <a:pt x="4971" y="3810"/>
                  <a:pt x="5004" y="3949"/>
                  <a:pt x="5004" y="3886"/>
                </a:cubicBezTo>
                <a:cubicBezTo>
                  <a:pt x="5004" y="3823"/>
                  <a:pt x="5034" y="3482"/>
                  <a:pt x="5034" y="3608"/>
                </a:cubicBezTo>
                <a:cubicBezTo>
                  <a:pt x="5034" y="3734"/>
                  <a:pt x="5139" y="3747"/>
                  <a:pt x="5092" y="3835"/>
                </a:cubicBezTo>
                <a:cubicBezTo>
                  <a:pt x="5044" y="3923"/>
                  <a:pt x="5071" y="3936"/>
                  <a:pt x="5108" y="3936"/>
                </a:cubicBezTo>
                <a:cubicBezTo>
                  <a:pt x="5144" y="3936"/>
                  <a:pt x="5213" y="3847"/>
                  <a:pt x="5213" y="3847"/>
                </a:cubicBezTo>
                <a:cubicBezTo>
                  <a:pt x="5213" y="3847"/>
                  <a:pt x="5297" y="3759"/>
                  <a:pt x="5318" y="3835"/>
                </a:cubicBezTo>
                <a:cubicBezTo>
                  <a:pt x="5339" y="3910"/>
                  <a:pt x="5339" y="3986"/>
                  <a:pt x="5376" y="3986"/>
                </a:cubicBezTo>
                <a:cubicBezTo>
                  <a:pt x="5413" y="3986"/>
                  <a:pt x="5491" y="3885"/>
                  <a:pt x="5423" y="3797"/>
                </a:cubicBezTo>
                <a:cubicBezTo>
                  <a:pt x="5355" y="3709"/>
                  <a:pt x="5313" y="3721"/>
                  <a:pt x="5271" y="3621"/>
                </a:cubicBezTo>
                <a:cubicBezTo>
                  <a:pt x="5229" y="3520"/>
                  <a:pt x="5239" y="3558"/>
                  <a:pt x="5192" y="3583"/>
                </a:cubicBezTo>
                <a:cubicBezTo>
                  <a:pt x="5144" y="3608"/>
                  <a:pt x="5144" y="3545"/>
                  <a:pt x="5128" y="3545"/>
                </a:cubicBezTo>
                <a:cubicBezTo>
                  <a:pt x="5113" y="3545"/>
                  <a:pt x="5087" y="3570"/>
                  <a:pt x="5076" y="3520"/>
                </a:cubicBezTo>
                <a:cubicBezTo>
                  <a:pt x="5065" y="3469"/>
                  <a:pt x="5081" y="3457"/>
                  <a:pt x="5134" y="3457"/>
                </a:cubicBezTo>
                <a:cubicBezTo>
                  <a:pt x="5186" y="3457"/>
                  <a:pt x="5250" y="3495"/>
                  <a:pt x="5250" y="3495"/>
                </a:cubicBezTo>
                <a:cubicBezTo>
                  <a:pt x="5250" y="3495"/>
                  <a:pt x="5313" y="3444"/>
                  <a:pt x="5328" y="3431"/>
                </a:cubicBezTo>
                <a:cubicBezTo>
                  <a:pt x="5344" y="3419"/>
                  <a:pt x="5428" y="3394"/>
                  <a:pt x="5413" y="3280"/>
                </a:cubicBezTo>
                <a:cubicBezTo>
                  <a:pt x="5397" y="3167"/>
                  <a:pt x="5344" y="3167"/>
                  <a:pt x="5328" y="3129"/>
                </a:cubicBezTo>
                <a:cubicBezTo>
                  <a:pt x="5313" y="3091"/>
                  <a:pt x="5360" y="3041"/>
                  <a:pt x="5386" y="3016"/>
                </a:cubicBezTo>
                <a:cubicBezTo>
                  <a:pt x="5413" y="2990"/>
                  <a:pt x="5486" y="3016"/>
                  <a:pt x="5486" y="3016"/>
                </a:cubicBezTo>
                <a:cubicBezTo>
                  <a:pt x="5486" y="3016"/>
                  <a:pt x="5534" y="3028"/>
                  <a:pt x="5534" y="2978"/>
                </a:cubicBezTo>
                <a:cubicBezTo>
                  <a:pt x="5534" y="2928"/>
                  <a:pt x="5523" y="2864"/>
                  <a:pt x="5555" y="2902"/>
                </a:cubicBezTo>
                <a:cubicBezTo>
                  <a:pt x="5586" y="2940"/>
                  <a:pt x="5555" y="3053"/>
                  <a:pt x="5602" y="3028"/>
                </a:cubicBezTo>
                <a:cubicBezTo>
                  <a:pt x="5649" y="3003"/>
                  <a:pt x="5660" y="3028"/>
                  <a:pt x="5686" y="3066"/>
                </a:cubicBezTo>
                <a:cubicBezTo>
                  <a:pt x="5712" y="3104"/>
                  <a:pt x="5681" y="3255"/>
                  <a:pt x="5655" y="3280"/>
                </a:cubicBezTo>
                <a:cubicBezTo>
                  <a:pt x="5628" y="3305"/>
                  <a:pt x="5586" y="3356"/>
                  <a:pt x="5644" y="3369"/>
                </a:cubicBezTo>
                <a:cubicBezTo>
                  <a:pt x="5702" y="3381"/>
                  <a:pt x="5744" y="3381"/>
                  <a:pt x="5744" y="3381"/>
                </a:cubicBezTo>
                <a:cubicBezTo>
                  <a:pt x="5744" y="3381"/>
                  <a:pt x="5781" y="3293"/>
                  <a:pt x="5797" y="3217"/>
                </a:cubicBezTo>
                <a:cubicBezTo>
                  <a:pt x="5812" y="3142"/>
                  <a:pt x="5839" y="3192"/>
                  <a:pt x="5860" y="3217"/>
                </a:cubicBezTo>
                <a:cubicBezTo>
                  <a:pt x="5881" y="3242"/>
                  <a:pt x="5960" y="3280"/>
                  <a:pt x="5886" y="3331"/>
                </a:cubicBezTo>
                <a:cubicBezTo>
                  <a:pt x="5812" y="3381"/>
                  <a:pt x="5797" y="3444"/>
                  <a:pt x="5781" y="3507"/>
                </a:cubicBezTo>
                <a:cubicBezTo>
                  <a:pt x="5765" y="3570"/>
                  <a:pt x="5760" y="3608"/>
                  <a:pt x="5692" y="3570"/>
                </a:cubicBezTo>
                <a:cubicBezTo>
                  <a:pt x="5623" y="3532"/>
                  <a:pt x="5586" y="3545"/>
                  <a:pt x="5570" y="3608"/>
                </a:cubicBezTo>
                <a:cubicBezTo>
                  <a:pt x="5555" y="3671"/>
                  <a:pt x="5565" y="3873"/>
                  <a:pt x="5592" y="3847"/>
                </a:cubicBezTo>
                <a:cubicBezTo>
                  <a:pt x="5618" y="3822"/>
                  <a:pt x="5644" y="3822"/>
                  <a:pt x="5676" y="3797"/>
                </a:cubicBezTo>
                <a:cubicBezTo>
                  <a:pt x="5707" y="3772"/>
                  <a:pt x="5833" y="3822"/>
                  <a:pt x="5865" y="3810"/>
                </a:cubicBezTo>
                <a:cubicBezTo>
                  <a:pt x="5897" y="3797"/>
                  <a:pt x="5949" y="3936"/>
                  <a:pt x="5965" y="3910"/>
                </a:cubicBezTo>
                <a:cubicBezTo>
                  <a:pt x="5981" y="3885"/>
                  <a:pt x="6013" y="3961"/>
                  <a:pt x="6044" y="4011"/>
                </a:cubicBezTo>
                <a:cubicBezTo>
                  <a:pt x="6076" y="4062"/>
                  <a:pt x="6065" y="3898"/>
                  <a:pt x="6123" y="3998"/>
                </a:cubicBezTo>
                <a:cubicBezTo>
                  <a:pt x="6181" y="4100"/>
                  <a:pt x="6149" y="4100"/>
                  <a:pt x="6181" y="4100"/>
                </a:cubicBezTo>
                <a:cubicBezTo>
                  <a:pt x="6212" y="4100"/>
                  <a:pt x="6281" y="4112"/>
                  <a:pt x="6281" y="4112"/>
                </a:cubicBezTo>
                <a:cubicBezTo>
                  <a:pt x="6281" y="4112"/>
                  <a:pt x="6286" y="3986"/>
                  <a:pt x="6339" y="4011"/>
                </a:cubicBezTo>
                <a:cubicBezTo>
                  <a:pt x="6391" y="4036"/>
                  <a:pt x="6439" y="4175"/>
                  <a:pt x="6433" y="4074"/>
                </a:cubicBezTo>
                <a:cubicBezTo>
                  <a:pt x="6428" y="3974"/>
                  <a:pt x="6438" y="3898"/>
                  <a:pt x="6396" y="3822"/>
                </a:cubicBezTo>
                <a:cubicBezTo>
                  <a:pt x="6354" y="3747"/>
                  <a:pt x="6286" y="3696"/>
                  <a:pt x="6275" y="3658"/>
                </a:cubicBezTo>
                <a:cubicBezTo>
                  <a:pt x="6265" y="3621"/>
                  <a:pt x="6254" y="3570"/>
                  <a:pt x="6270" y="3545"/>
                </a:cubicBezTo>
                <a:cubicBezTo>
                  <a:pt x="6286" y="3520"/>
                  <a:pt x="6360" y="3557"/>
                  <a:pt x="6402" y="3621"/>
                </a:cubicBezTo>
                <a:cubicBezTo>
                  <a:pt x="6444" y="3684"/>
                  <a:pt x="6481" y="3747"/>
                  <a:pt x="6512" y="3696"/>
                </a:cubicBezTo>
                <a:cubicBezTo>
                  <a:pt x="6544" y="3646"/>
                  <a:pt x="6581" y="3621"/>
                  <a:pt x="6596" y="3583"/>
                </a:cubicBezTo>
                <a:cubicBezTo>
                  <a:pt x="6612" y="3545"/>
                  <a:pt x="6649" y="3431"/>
                  <a:pt x="6649" y="3431"/>
                </a:cubicBezTo>
                <a:cubicBezTo>
                  <a:pt x="6649" y="3431"/>
                  <a:pt x="6491" y="3381"/>
                  <a:pt x="6470" y="3318"/>
                </a:cubicBezTo>
                <a:cubicBezTo>
                  <a:pt x="6449" y="3255"/>
                  <a:pt x="6375" y="3167"/>
                  <a:pt x="6354" y="3167"/>
                </a:cubicBezTo>
                <a:cubicBezTo>
                  <a:pt x="6333" y="3167"/>
                  <a:pt x="6275" y="3255"/>
                  <a:pt x="6254" y="3129"/>
                </a:cubicBezTo>
                <a:cubicBezTo>
                  <a:pt x="6233" y="3003"/>
                  <a:pt x="6233" y="2852"/>
                  <a:pt x="6212" y="2839"/>
                </a:cubicBezTo>
                <a:cubicBezTo>
                  <a:pt x="6191" y="2826"/>
                  <a:pt x="5970" y="2751"/>
                  <a:pt x="5939" y="2713"/>
                </a:cubicBezTo>
                <a:cubicBezTo>
                  <a:pt x="5907" y="2675"/>
                  <a:pt x="5781" y="2587"/>
                  <a:pt x="5734" y="2524"/>
                </a:cubicBezTo>
                <a:cubicBezTo>
                  <a:pt x="5686" y="2461"/>
                  <a:pt x="5618" y="2373"/>
                  <a:pt x="5576" y="2373"/>
                </a:cubicBezTo>
                <a:cubicBezTo>
                  <a:pt x="5534" y="2373"/>
                  <a:pt x="5360" y="2423"/>
                  <a:pt x="5329" y="2411"/>
                </a:cubicBezTo>
                <a:cubicBezTo>
                  <a:pt x="5297" y="2398"/>
                  <a:pt x="5202" y="2436"/>
                  <a:pt x="5165" y="2448"/>
                </a:cubicBezTo>
                <a:cubicBezTo>
                  <a:pt x="5129" y="2461"/>
                  <a:pt x="5213" y="2625"/>
                  <a:pt x="5134" y="2663"/>
                </a:cubicBezTo>
                <a:cubicBezTo>
                  <a:pt x="5055" y="2701"/>
                  <a:pt x="5065" y="2726"/>
                  <a:pt x="5081" y="2537"/>
                </a:cubicBezTo>
                <a:cubicBezTo>
                  <a:pt x="5097" y="2348"/>
                  <a:pt x="5029" y="2297"/>
                  <a:pt x="4960" y="2373"/>
                </a:cubicBezTo>
                <a:cubicBezTo>
                  <a:pt x="4892" y="2448"/>
                  <a:pt x="4781" y="2499"/>
                  <a:pt x="4808" y="2587"/>
                </a:cubicBezTo>
                <a:cubicBezTo>
                  <a:pt x="4834" y="2675"/>
                  <a:pt x="4802" y="2739"/>
                  <a:pt x="4855" y="2826"/>
                </a:cubicBezTo>
                <a:cubicBezTo>
                  <a:pt x="4908" y="2915"/>
                  <a:pt x="4929" y="2940"/>
                  <a:pt x="4997" y="2927"/>
                </a:cubicBezTo>
                <a:cubicBezTo>
                  <a:pt x="5065" y="2915"/>
                  <a:pt x="5134" y="2953"/>
                  <a:pt x="5134" y="2953"/>
                </a:cubicBezTo>
                <a:cubicBezTo>
                  <a:pt x="5134" y="2953"/>
                  <a:pt x="5134" y="3104"/>
                  <a:pt x="5108" y="3129"/>
                </a:cubicBezTo>
                <a:cubicBezTo>
                  <a:pt x="5081" y="3154"/>
                  <a:pt x="5039" y="3154"/>
                  <a:pt x="5029" y="3230"/>
                </a:cubicBezTo>
                <a:cubicBezTo>
                  <a:pt x="5018" y="3305"/>
                  <a:pt x="4965" y="3344"/>
                  <a:pt x="4965" y="3305"/>
                </a:cubicBezTo>
                <a:cubicBezTo>
                  <a:pt x="4965" y="3268"/>
                  <a:pt x="4992" y="3142"/>
                  <a:pt x="4955" y="3079"/>
                </a:cubicBezTo>
                <a:cubicBezTo>
                  <a:pt x="4918" y="3016"/>
                  <a:pt x="4908" y="3003"/>
                  <a:pt x="4865" y="3066"/>
                </a:cubicBezTo>
                <a:cubicBezTo>
                  <a:pt x="4823" y="3129"/>
                  <a:pt x="4818" y="3154"/>
                  <a:pt x="4797" y="3053"/>
                </a:cubicBezTo>
                <a:cubicBezTo>
                  <a:pt x="4776" y="2953"/>
                  <a:pt x="4713" y="2864"/>
                  <a:pt x="4713" y="2864"/>
                </a:cubicBezTo>
                <a:cubicBezTo>
                  <a:pt x="4713" y="2864"/>
                  <a:pt x="4671" y="2739"/>
                  <a:pt x="4639" y="2675"/>
                </a:cubicBezTo>
                <a:cubicBezTo>
                  <a:pt x="4608" y="2612"/>
                  <a:pt x="4550" y="2625"/>
                  <a:pt x="4545" y="2688"/>
                </a:cubicBezTo>
                <a:cubicBezTo>
                  <a:pt x="4539" y="2751"/>
                  <a:pt x="4555" y="2814"/>
                  <a:pt x="4576" y="2928"/>
                </a:cubicBezTo>
                <a:cubicBezTo>
                  <a:pt x="4597" y="3041"/>
                  <a:pt x="4607" y="3185"/>
                  <a:pt x="4570" y="3197"/>
                </a:cubicBezTo>
                <a:cubicBezTo>
                  <a:pt x="4533" y="3210"/>
                  <a:pt x="4539" y="3293"/>
                  <a:pt x="4502" y="3318"/>
                </a:cubicBezTo>
                <a:cubicBezTo>
                  <a:pt x="4466" y="3344"/>
                  <a:pt x="4450" y="3280"/>
                  <a:pt x="4450" y="3179"/>
                </a:cubicBezTo>
                <a:cubicBezTo>
                  <a:pt x="4450" y="3079"/>
                  <a:pt x="4434" y="2990"/>
                  <a:pt x="4445" y="2953"/>
                </a:cubicBezTo>
                <a:cubicBezTo>
                  <a:pt x="4455" y="2915"/>
                  <a:pt x="4403" y="2978"/>
                  <a:pt x="4350" y="2953"/>
                </a:cubicBezTo>
                <a:cubicBezTo>
                  <a:pt x="4297" y="2927"/>
                  <a:pt x="4255" y="3003"/>
                  <a:pt x="4308" y="3041"/>
                </a:cubicBezTo>
                <a:cubicBezTo>
                  <a:pt x="4360" y="3079"/>
                  <a:pt x="4371" y="3230"/>
                  <a:pt x="4324" y="3268"/>
                </a:cubicBezTo>
                <a:cubicBezTo>
                  <a:pt x="4276" y="3305"/>
                  <a:pt x="4097" y="3268"/>
                  <a:pt x="4039" y="3268"/>
                </a:cubicBezTo>
                <a:cubicBezTo>
                  <a:pt x="3982" y="3268"/>
                  <a:pt x="3898" y="3305"/>
                  <a:pt x="3882" y="3230"/>
                </a:cubicBezTo>
                <a:cubicBezTo>
                  <a:pt x="3866" y="3154"/>
                  <a:pt x="3929" y="3104"/>
                  <a:pt x="3966" y="3104"/>
                </a:cubicBezTo>
                <a:cubicBezTo>
                  <a:pt x="4003" y="3104"/>
                  <a:pt x="4113" y="3116"/>
                  <a:pt x="4155" y="2978"/>
                </a:cubicBezTo>
                <a:cubicBezTo>
                  <a:pt x="4197" y="2839"/>
                  <a:pt x="4103" y="2814"/>
                  <a:pt x="4061" y="2814"/>
                </a:cubicBezTo>
                <a:cubicBezTo>
                  <a:pt x="4019" y="2814"/>
                  <a:pt x="3987" y="2776"/>
                  <a:pt x="3940" y="2663"/>
                </a:cubicBezTo>
                <a:cubicBezTo>
                  <a:pt x="3892" y="2549"/>
                  <a:pt x="3971" y="2474"/>
                  <a:pt x="3961" y="2423"/>
                </a:cubicBezTo>
                <a:cubicBezTo>
                  <a:pt x="3950" y="2373"/>
                  <a:pt x="3898" y="2411"/>
                  <a:pt x="3850" y="2411"/>
                </a:cubicBezTo>
                <a:cubicBezTo>
                  <a:pt x="3803" y="2411"/>
                  <a:pt x="3729" y="2323"/>
                  <a:pt x="3729" y="2423"/>
                </a:cubicBezTo>
                <a:cubicBezTo>
                  <a:pt x="3729" y="2524"/>
                  <a:pt x="3787" y="2814"/>
                  <a:pt x="3750" y="2751"/>
                </a:cubicBezTo>
                <a:cubicBezTo>
                  <a:pt x="3713" y="2688"/>
                  <a:pt x="3719" y="2600"/>
                  <a:pt x="3692" y="2524"/>
                </a:cubicBezTo>
                <a:cubicBezTo>
                  <a:pt x="3666" y="2448"/>
                  <a:pt x="3624" y="2461"/>
                  <a:pt x="3571" y="2474"/>
                </a:cubicBezTo>
                <a:cubicBezTo>
                  <a:pt x="3519" y="2486"/>
                  <a:pt x="3429" y="2524"/>
                  <a:pt x="3403" y="2512"/>
                </a:cubicBezTo>
                <a:cubicBezTo>
                  <a:pt x="3377" y="2499"/>
                  <a:pt x="3398" y="2499"/>
                  <a:pt x="3340" y="2436"/>
                </a:cubicBezTo>
                <a:cubicBezTo>
                  <a:pt x="3282" y="2373"/>
                  <a:pt x="3256" y="2385"/>
                  <a:pt x="3214" y="2323"/>
                </a:cubicBezTo>
                <a:cubicBezTo>
                  <a:pt x="3172" y="2259"/>
                  <a:pt x="3208" y="2234"/>
                  <a:pt x="3135" y="2221"/>
                </a:cubicBezTo>
                <a:cubicBezTo>
                  <a:pt x="3061" y="2209"/>
                  <a:pt x="3066" y="2310"/>
                  <a:pt x="2993" y="2285"/>
                </a:cubicBezTo>
                <a:cubicBezTo>
                  <a:pt x="2919" y="2259"/>
                  <a:pt x="2898" y="2297"/>
                  <a:pt x="2824" y="2285"/>
                </a:cubicBezTo>
                <a:cubicBezTo>
                  <a:pt x="2751" y="2272"/>
                  <a:pt x="2714" y="2259"/>
                  <a:pt x="2703" y="2348"/>
                </a:cubicBezTo>
                <a:cubicBezTo>
                  <a:pt x="2693" y="2436"/>
                  <a:pt x="2672" y="2587"/>
                  <a:pt x="2640" y="2587"/>
                </a:cubicBezTo>
                <a:cubicBezTo>
                  <a:pt x="2609" y="2587"/>
                  <a:pt x="2572" y="2675"/>
                  <a:pt x="2672" y="2688"/>
                </a:cubicBezTo>
                <a:cubicBezTo>
                  <a:pt x="2772" y="2701"/>
                  <a:pt x="2714" y="2814"/>
                  <a:pt x="2803" y="2801"/>
                </a:cubicBezTo>
                <a:cubicBezTo>
                  <a:pt x="2893" y="2789"/>
                  <a:pt x="2972" y="2789"/>
                  <a:pt x="2993" y="2688"/>
                </a:cubicBezTo>
                <a:cubicBezTo>
                  <a:pt x="3014" y="2587"/>
                  <a:pt x="3030" y="2587"/>
                  <a:pt x="3040" y="2625"/>
                </a:cubicBezTo>
                <a:cubicBezTo>
                  <a:pt x="3051" y="2663"/>
                  <a:pt x="3130" y="2890"/>
                  <a:pt x="3130" y="2890"/>
                </a:cubicBezTo>
                <a:cubicBezTo>
                  <a:pt x="3130" y="2890"/>
                  <a:pt x="3182" y="2990"/>
                  <a:pt x="3203" y="3016"/>
                </a:cubicBezTo>
                <a:cubicBezTo>
                  <a:pt x="3224" y="3041"/>
                  <a:pt x="3182" y="3154"/>
                  <a:pt x="3140" y="3091"/>
                </a:cubicBezTo>
                <a:cubicBezTo>
                  <a:pt x="3098" y="3028"/>
                  <a:pt x="3019" y="3041"/>
                  <a:pt x="2987" y="2978"/>
                </a:cubicBezTo>
                <a:cubicBezTo>
                  <a:pt x="2956" y="2915"/>
                  <a:pt x="2871" y="2888"/>
                  <a:pt x="2834" y="2901"/>
                </a:cubicBezTo>
                <a:cubicBezTo>
                  <a:pt x="2797" y="2913"/>
                  <a:pt x="2677" y="2890"/>
                  <a:pt x="2656" y="2890"/>
                </a:cubicBezTo>
                <a:cubicBezTo>
                  <a:pt x="2635" y="2890"/>
                  <a:pt x="2567" y="3016"/>
                  <a:pt x="2567" y="3016"/>
                </a:cubicBezTo>
                <a:cubicBezTo>
                  <a:pt x="2567" y="3016"/>
                  <a:pt x="2540" y="2915"/>
                  <a:pt x="2525" y="2864"/>
                </a:cubicBezTo>
                <a:cubicBezTo>
                  <a:pt x="2509" y="2814"/>
                  <a:pt x="2482" y="2915"/>
                  <a:pt x="2461" y="2928"/>
                </a:cubicBezTo>
                <a:cubicBezTo>
                  <a:pt x="2440" y="2940"/>
                  <a:pt x="2377" y="2827"/>
                  <a:pt x="2314" y="2877"/>
                </a:cubicBezTo>
                <a:cubicBezTo>
                  <a:pt x="2251" y="2928"/>
                  <a:pt x="2272" y="2978"/>
                  <a:pt x="2183" y="2965"/>
                </a:cubicBezTo>
                <a:cubicBezTo>
                  <a:pt x="2093" y="2953"/>
                  <a:pt x="2072" y="2915"/>
                  <a:pt x="2041" y="2927"/>
                </a:cubicBezTo>
                <a:cubicBezTo>
                  <a:pt x="2009" y="2940"/>
                  <a:pt x="2009" y="2940"/>
                  <a:pt x="2009" y="2940"/>
                </a:cubicBezTo>
                <a:cubicBezTo>
                  <a:pt x="2009" y="2940"/>
                  <a:pt x="2014" y="2990"/>
                  <a:pt x="1977" y="3041"/>
                </a:cubicBezTo>
                <a:cubicBezTo>
                  <a:pt x="1941" y="3091"/>
                  <a:pt x="1914" y="3154"/>
                  <a:pt x="1888" y="3079"/>
                </a:cubicBezTo>
                <a:cubicBezTo>
                  <a:pt x="1862" y="3003"/>
                  <a:pt x="1846" y="3003"/>
                  <a:pt x="1830" y="2990"/>
                </a:cubicBezTo>
                <a:cubicBezTo>
                  <a:pt x="1814" y="2978"/>
                  <a:pt x="1783" y="2915"/>
                  <a:pt x="1714" y="2953"/>
                </a:cubicBezTo>
                <a:cubicBezTo>
                  <a:pt x="1646" y="2990"/>
                  <a:pt x="1572" y="2767"/>
                  <a:pt x="1551" y="2767"/>
                </a:cubicBezTo>
                <a:cubicBezTo>
                  <a:pt x="1530" y="2767"/>
                  <a:pt x="1309" y="2877"/>
                  <a:pt x="1267" y="2852"/>
                </a:cubicBezTo>
                <a:cubicBezTo>
                  <a:pt x="1225" y="2826"/>
                  <a:pt x="1103" y="2716"/>
                  <a:pt x="1061" y="2729"/>
                </a:cubicBezTo>
                <a:cubicBezTo>
                  <a:pt x="1019" y="2741"/>
                  <a:pt x="934" y="2767"/>
                  <a:pt x="934" y="2767"/>
                </a:cubicBezTo>
                <a:cubicBezTo>
                  <a:pt x="934" y="2767"/>
                  <a:pt x="846" y="2726"/>
                  <a:pt x="831" y="2726"/>
                </a:cubicBezTo>
                <a:cubicBezTo>
                  <a:pt x="815" y="2726"/>
                  <a:pt x="757" y="2789"/>
                  <a:pt x="731" y="2726"/>
                </a:cubicBezTo>
                <a:cubicBezTo>
                  <a:pt x="704" y="2663"/>
                  <a:pt x="657" y="2625"/>
                  <a:pt x="657" y="2625"/>
                </a:cubicBezTo>
                <a:cubicBezTo>
                  <a:pt x="657" y="2625"/>
                  <a:pt x="636" y="2764"/>
                  <a:pt x="599" y="2789"/>
                </a:cubicBezTo>
                <a:cubicBezTo>
                  <a:pt x="562" y="2814"/>
                  <a:pt x="483" y="2864"/>
                  <a:pt x="468" y="2839"/>
                </a:cubicBezTo>
                <a:cubicBezTo>
                  <a:pt x="452" y="2814"/>
                  <a:pt x="315" y="2940"/>
                  <a:pt x="315" y="2940"/>
                </a:cubicBezTo>
                <a:cubicBezTo>
                  <a:pt x="315" y="2940"/>
                  <a:pt x="238" y="2980"/>
                  <a:pt x="217" y="2968"/>
                </a:cubicBezTo>
                <a:cubicBezTo>
                  <a:pt x="196" y="2955"/>
                  <a:pt x="105" y="3053"/>
                  <a:pt x="115" y="3104"/>
                </a:cubicBezTo>
                <a:cubicBezTo>
                  <a:pt x="126" y="3155"/>
                  <a:pt x="115" y="3255"/>
                  <a:pt x="199" y="3255"/>
                </a:cubicBezTo>
                <a:cubicBezTo>
                  <a:pt x="283" y="3255"/>
                  <a:pt x="289" y="3331"/>
                  <a:pt x="320" y="3344"/>
                </a:cubicBezTo>
                <a:cubicBezTo>
                  <a:pt x="352" y="3356"/>
                  <a:pt x="362" y="3344"/>
                  <a:pt x="399" y="3419"/>
                </a:cubicBezTo>
                <a:cubicBezTo>
                  <a:pt x="436" y="3495"/>
                  <a:pt x="436" y="3570"/>
                  <a:pt x="389" y="3558"/>
                </a:cubicBezTo>
                <a:cubicBezTo>
                  <a:pt x="341" y="3545"/>
                  <a:pt x="289" y="3520"/>
                  <a:pt x="257" y="3457"/>
                </a:cubicBezTo>
                <a:cubicBezTo>
                  <a:pt x="226" y="3394"/>
                  <a:pt x="226" y="3394"/>
                  <a:pt x="226" y="3394"/>
                </a:cubicBezTo>
                <a:lnTo>
                  <a:pt x="168" y="3457"/>
                </a:lnTo>
                <a:close/>
                <a:moveTo>
                  <a:pt x="5013" y="6847"/>
                </a:moveTo>
                <a:cubicBezTo>
                  <a:pt x="5019" y="6771"/>
                  <a:pt x="4998" y="6583"/>
                  <a:pt x="5019" y="6482"/>
                </a:cubicBezTo>
                <a:cubicBezTo>
                  <a:pt x="5040" y="6381"/>
                  <a:pt x="5103" y="6343"/>
                  <a:pt x="5145" y="6330"/>
                </a:cubicBezTo>
                <a:cubicBezTo>
                  <a:pt x="5187" y="6318"/>
                  <a:pt x="5277" y="6393"/>
                  <a:pt x="5292" y="6381"/>
                </a:cubicBezTo>
                <a:cubicBezTo>
                  <a:pt x="5308" y="6368"/>
                  <a:pt x="5382" y="6368"/>
                  <a:pt x="5418" y="6381"/>
                </a:cubicBezTo>
                <a:cubicBezTo>
                  <a:pt x="5455" y="6393"/>
                  <a:pt x="5508" y="6620"/>
                  <a:pt x="5482" y="6633"/>
                </a:cubicBezTo>
                <a:cubicBezTo>
                  <a:pt x="5455" y="6646"/>
                  <a:pt x="5413" y="6583"/>
                  <a:pt x="5413" y="6494"/>
                </a:cubicBezTo>
                <a:cubicBezTo>
                  <a:pt x="5413" y="6406"/>
                  <a:pt x="5376" y="6658"/>
                  <a:pt x="5397" y="6734"/>
                </a:cubicBezTo>
                <a:cubicBezTo>
                  <a:pt x="5418" y="6809"/>
                  <a:pt x="5355" y="6898"/>
                  <a:pt x="5334" y="6898"/>
                </a:cubicBezTo>
                <a:cubicBezTo>
                  <a:pt x="5313" y="6898"/>
                  <a:pt x="5297" y="6784"/>
                  <a:pt x="5303" y="6671"/>
                </a:cubicBezTo>
                <a:cubicBezTo>
                  <a:pt x="5308" y="6557"/>
                  <a:pt x="5271" y="6457"/>
                  <a:pt x="5213" y="6469"/>
                </a:cubicBezTo>
                <a:cubicBezTo>
                  <a:pt x="5155" y="6482"/>
                  <a:pt x="5129" y="6595"/>
                  <a:pt x="5108" y="6633"/>
                </a:cubicBezTo>
                <a:cubicBezTo>
                  <a:pt x="5087" y="6671"/>
                  <a:pt x="5087" y="6885"/>
                  <a:pt x="5092" y="6935"/>
                </a:cubicBezTo>
                <a:cubicBezTo>
                  <a:pt x="5098" y="6986"/>
                  <a:pt x="5098" y="7164"/>
                  <a:pt x="5045" y="7150"/>
                </a:cubicBezTo>
                <a:cubicBezTo>
                  <a:pt x="4998" y="7137"/>
                  <a:pt x="5008" y="6923"/>
                  <a:pt x="5013" y="6847"/>
                </a:cubicBezTo>
                <a:close/>
                <a:moveTo>
                  <a:pt x="5350" y="7074"/>
                </a:moveTo>
                <a:cubicBezTo>
                  <a:pt x="5355" y="7036"/>
                  <a:pt x="5450" y="6948"/>
                  <a:pt x="5450" y="6948"/>
                </a:cubicBezTo>
                <a:cubicBezTo>
                  <a:pt x="5450" y="6948"/>
                  <a:pt x="5561" y="6646"/>
                  <a:pt x="5576" y="6671"/>
                </a:cubicBezTo>
                <a:cubicBezTo>
                  <a:pt x="5592" y="6696"/>
                  <a:pt x="5703" y="6633"/>
                  <a:pt x="5724" y="6696"/>
                </a:cubicBezTo>
                <a:cubicBezTo>
                  <a:pt x="5745" y="6759"/>
                  <a:pt x="5703" y="6771"/>
                  <a:pt x="5650" y="6822"/>
                </a:cubicBezTo>
                <a:cubicBezTo>
                  <a:pt x="5597" y="6873"/>
                  <a:pt x="5581" y="6860"/>
                  <a:pt x="5561" y="6923"/>
                </a:cubicBezTo>
                <a:cubicBezTo>
                  <a:pt x="5540" y="6986"/>
                  <a:pt x="5471" y="7011"/>
                  <a:pt x="5440" y="7086"/>
                </a:cubicBezTo>
                <a:cubicBezTo>
                  <a:pt x="5408" y="7162"/>
                  <a:pt x="5352" y="7207"/>
                  <a:pt x="5340" y="7149"/>
                </a:cubicBezTo>
                <a:cubicBezTo>
                  <a:pt x="5324" y="7074"/>
                  <a:pt x="5345" y="7112"/>
                  <a:pt x="5350" y="7074"/>
                </a:cubicBezTo>
                <a:close/>
                <a:moveTo>
                  <a:pt x="4882" y="6041"/>
                </a:moveTo>
                <a:cubicBezTo>
                  <a:pt x="4950" y="5978"/>
                  <a:pt x="5024" y="5801"/>
                  <a:pt x="5056" y="5877"/>
                </a:cubicBezTo>
                <a:cubicBezTo>
                  <a:pt x="5087" y="5952"/>
                  <a:pt x="5145" y="6041"/>
                  <a:pt x="5182" y="6053"/>
                </a:cubicBezTo>
                <a:cubicBezTo>
                  <a:pt x="5219" y="6066"/>
                  <a:pt x="5171" y="6217"/>
                  <a:pt x="5155" y="6230"/>
                </a:cubicBezTo>
                <a:cubicBezTo>
                  <a:pt x="5140" y="6242"/>
                  <a:pt x="5082" y="6204"/>
                  <a:pt x="5034" y="6204"/>
                </a:cubicBezTo>
                <a:cubicBezTo>
                  <a:pt x="4987" y="6204"/>
                  <a:pt x="4998" y="6129"/>
                  <a:pt x="4977" y="6141"/>
                </a:cubicBezTo>
                <a:cubicBezTo>
                  <a:pt x="4956" y="6154"/>
                  <a:pt x="4908" y="6179"/>
                  <a:pt x="4877" y="6217"/>
                </a:cubicBezTo>
                <a:cubicBezTo>
                  <a:pt x="4845" y="6255"/>
                  <a:pt x="4793" y="6247"/>
                  <a:pt x="4793" y="6179"/>
                </a:cubicBezTo>
                <a:cubicBezTo>
                  <a:pt x="4793" y="6079"/>
                  <a:pt x="4813" y="6104"/>
                  <a:pt x="4882" y="6041"/>
                </a:cubicBezTo>
                <a:close/>
                <a:moveTo>
                  <a:pt x="2699" y="5852"/>
                </a:moveTo>
                <a:cubicBezTo>
                  <a:pt x="2715" y="5852"/>
                  <a:pt x="2793" y="6003"/>
                  <a:pt x="2815" y="6053"/>
                </a:cubicBezTo>
                <a:cubicBezTo>
                  <a:pt x="2836" y="6104"/>
                  <a:pt x="2836" y="6242"/>
                  <a:pt x="2809" y="6255"/>
                </a:cubicBezTo>
                <a:cubicBezTo>
                  <a:pt x="2783" y="6268"/>
                  <a:pt x="2767" y="6116"/>
                  <a:pt x="2762" y="6053"/>
                </a:cubicBezTo>
                <a:cubicBezTo>
                  <a:pt x="2757" y="5990"/>
                  <a:pt x="2704" y="5990"/>
                  <a:pt x="2678" y="5952"/>
                </a:cubicBezTo>
                <a:cubicBezTo>
                  <a:pt x="2651" y="5915"/>
                  <a:pt x="2593" y="5729"/>
                  <a:pt x="2636" y="5763"/>
                </a:cubicBezTo>
                <a:cubicBezTo>
                  <a:pt x="2651" y="5776"/>
                  <a:pt x="2683" y="5852"/>
                  <a:pt x="2699" y="5852"/>
                </a:cubicBezTo>
                <a:close/>
                <a:moveTo>
                  <a:pt x="5234" y="4033"/>
                </a:moveTo>
                <a:cubicBezTo>
                  <a:pt x="5220" y="4070"/>
                  <a:pt x="5297" y="4125"/>
                  <a:pt x="5312" y="4074"/>
                </a:cubicBezTo>
                <a:cubicBezTo>
                  <a:pt x="5326" y="4024"/>
                  <a:pt x="5269" y="3940"/>
                  <a:pt x="5234" y="4033"/>
                </a:cubicBezTo>
                <a:close/>
                <a:moveTo>
                  <a:pt x="5438" y="4108"/>
                </a:moveTo>
                <a:cubicBezTo>
                  <a:pt x="5382" y="4146"/>
                  <a:pt x="5434" y="4243"/>
                  <a:pt x="5469" y="4209"/>
                </a:cubicBezTo>
                <a:cubicBezTo>
                  <a:pt x="5504" y="4176"/>
                  <a:pt x="5487" y="4074"/>
                  <a:pt x="5438" y="4108"/>
                </a:cubicBezTo>
                <a:close/>
                <a:moveTo>
                  <a:pt x="3961" y="1991"/>
                </a:moveTo>
                <a:cubicBezTo>
                  <a:pt x="3935" y="2046"/>
                  <a:pt x="3961" y="2218"/>
                  <a:pt x="3951" y="2234"/>
                </a:cubicBezTo>
                <a:cubicBezTo>
                  <a:pt x="3940" y="2251"/>
                  <a:pt x="3954" y="2327"/>
                  <a:pt x="3982" y="2310"/>
                </a:cubicBezTo>
                <a:cubicBezTo>
                  <a:pt x="4010" y="2293"/>
                  <a:pt x="4024" y="2134"/>
                  <a:pt x="4045" y="2134"/>
                </a:cubicBezTo>
                <a:cubicBezTo>
                  <a:pt x="4067" y="2134"/>
                  <a:pt x="4175" y="2075"/>
                  <a:pt x="4193" y="2167"/>
                </a:cubicBezTo>
                <a:cubicBezTo>
                  <a:pt x="4210" y="2259"/>
                  <a:pt x="4210" y="2218"/>
                  <a:pt x="4259" y="2226"/>
                </a:cubicBezTo>
                <a:cubicBezTo>
                  <a:pt x="4308" y="2234"/>
                  <a:pt x="4347" y="2109"/>
                  <a:pt x="4351" y="2066"/>
                </a:cubicBezTo>
                <a:cubicBezTo>
                  <a:pt x="4354" y="2024"/>
                  <a:pt x="4326" y="1940"/>
                  <a:pt x="4259" y="1957"/>
                </a:cubicBezTo>
                <a:cubicBezTo>
                  <a:pt x="4193" y="1974"/>
                  <a:pt x="3989" y="1932"/>
                  <a:pt x="3961" y="1991"/>
                </a:cubicBezTo>
                <a:close/>
                <a:moveTo>
                  <a:pt x="4091" y="2436"/>
                </a:moveTo>
                <a:cubicBezTo>
                  <a:pt x="4067" y="2473"/>
                  <a:pt x="4081" y="2596"/>
                  <a:pt x="4119" y="2604"/>
                </a:cubicBezTo>
                <a:cubicBezTo>
                  <a:pt x="4158" y="2613"/>
                  <a:pt x="4224" y="2545"/>
                  <a:pt x="4231" y="2596"/>
                </a:cubicBezTo>
                <a:cubicBezTo>
                  <a:pt x="4238" y="2646"/>
                  <a:pt x="4263" y="2873"/>
                  <a:pt x="4326" y="2798"/>
                </a:cubicBezTo>
                <a:cubicBezTo>
                  <a:pt x="4389" y="2722"/>
                  <a:pt x="4386" y="2655"/>
                  <a:pt x="4403" y="2646"/>
                </a:cubicBezTo>
                <a:cubicBezTo>
                  <a:pt x="4421" y="2638"/>
                  <a:pt x="4400" y="2453"/>
                  <a:pt x="4372" y="2411"/>
                </a:cubicBezTo>
                <a:cubicBezTo>
                  <a:pt x="4344" y="2369"/>
                  <a:pt x="4252" y="2394"/>
                  <a:pt x="4228" y="2420"/>
                </a:cubicBezTo>
                <a:cubicBezTo>
                  <a:pt x="4203" y="2445"/>
                  <a:pt x="4130" y="2377"/>
                  <a:pt x="4091" y="2436"/>
                </a:cubicBezTo>
                <a:close/>
                <a:moveTo>
                  <a:pt x="4487" y="2512"/>
                </a:moveTo>
                <a:cubicBezTo>
                  <a:pt x="4491" y="2535"/>
                  <a:pt x="4519" y="2579"/>
                  <a:pt x="4565" y="2562"/>
                </a:cubicBezTo>
                <a:cubicBezTo>
                  <a:pt x="4610" y="2545"/>
                  <a:pt x="4677" y="2529"/>
                  <a:pt x="4708" y="2520"/>
                </a:cubicBezTo>
                <a:cubicBezTo>
                  <a:pt x="4740" y="2512"/>
                  <a:pt x="4747" y="2386"/>
                  <a:pt x="4712" y="2377"/>
                </a:cubicBezTo>
                <a:cubicBezTo>
                  <a:pt x="4677" y="2369"/>
                  <a:pt x="4649" y="2294"/>
                  <a:pt x="4617" y="2319"/>
                </a:cubicBezTo>
                <a:cubicBezTo>
                  <a:pt x="4586" y="2344"/>
                  <a:pt x="4477" y="2453"/>
                  <a:pt x="4487" y="2512"/>
                </a:cubicBezTo>
                <a:close/>
                <a:moveTo>
                  <a:pt x="4477" y="2159"/>
                </a:moveTo>
                <a:cubicBezTo>
                  <a:pt x="4462" y="2247"/>
                  <a:pt x="4617" y="2293"/>
                  <a:pt x="4600" y="2193"/>
                </a:cubicBezTo>
                <a:cubicBezTo>
                  <a:pt x="4582" y="2092"/>
                  <a:pt x="4494" y="2058"/>
                  <a:pt x="4477" y="2159"/>
                </a:cubicBezTo>
                <a:close/>
                <a:moveTo>
                  <a:pt x="4505" y="1730"/>
                </a:moveTo>
                <a:cubicBezTo>
                  <a:pt x="4460" y="1705"/>
                  <a:pt x="4386" y="1672"/>
                  <a:pt x="4386" y="1646"/>
                </a:cubicBezTo>
                <a:cubicBezTo>
                  <a:pt x="4386" y="1621"/>
                  <a:pt x="4365" y="1764"/>
                  <a:pt x="4403" y="1806"/>
                </a:cubicBezTo>
                <a:cubicBezTo>
                  <a:pt x="4442" y="1848"/>
                  <a:pt x="4505" y="1924"/>
                  <a:pt x="4551" y="1966"/>
                </a:cubicBezTo>
                <a:cubicBezTo>
                  <a:pt x="4596" y="2008"/>
                  <a:pt x="4684" y="2016"/>
                  <a:pt x="4712" y="2100"/>
                </a:cubicBezTo>
                <a:cubicBezTo>
                  <a:pt x="4740" y="2184"/>
                  <a:pt x="4835" y="2251"/>
                  <a:pt x="4835" y="2251"/>
                </a:cubicBezTo>
                <a:lnTo>
                  <a:pt x="4947" y="2277"/>
                </a:lnTo>
                <a:cubicBezTo>
                  <a:pt x="4947" y="2277"/>
                  <a:pt x="5024" y="2234"/>
                  <a:pt x="5105" y="2251"/>
                </a:cubicBezTo>
                <a:cubicBezTo>
                  <a:pt x="5185" y="2268"/>
                  <a:pt x="5304" y="2294"/>
                  <a:pt x="5371" y="2285"/>
                </a:cubicBezTo>
                <a:cubicBezTo>
                  <a:pt x="5438" y="2277"/>
                  <a:pt x="5448" y="2226"/>
                  <a:pt x="5455" y="2193"/>
                </a:cubicBezTo>
                <a:cubicBezTo>
                  <a:pt x="5462" y="2159"/>
                  <a:pt x="5333" y="2092"/>
                  <a:pt x="5301" y="2100"/>
                </a:cubicBezTo>
                <a:cubicBezTo>
                  <a:pt x="5269" y="2108"/>
                  <a:pt x="5090" y="2108"/>
                  <a:pt x="5038" y="2100"/>
                </a:cubicBezTo>
                <a:cubicBezTo>
                  <a:pt x="4985" y="2091"/>
                  <a:pt x="4919" y="2091"/>
                  <a:pt x="4877" y="2100"/>
                </a:cubicBezTo>
                <a:cubicBezTo>
                  <a:pt x="4835" y="2108"/>
                  <a:pt x="4803" y="2033"/>
                  <a:pt x="4771" y="1991"/>
                </a:cubicBezTo>
                <a:cubicBezTo>
                  <a:pt x="4740" y="1949"/>
                  <a:pt x="4670" y="1815"/>
                  <a:pt x="4628" y="1797"/>
                </a:cubicBezTo>
                <a:cubicBezTo>
                  <a:pt x="4586" y="1781"/>
                  <a:pt x="4593" y="1781"/>
                  <a:pt x="4505" y="1730"/>
                </a:cubicBezTo>
                <a:close/>
                <a:moveTo>
                  <a:pt x="8905" y="3478"/>
                </a:moveTo>
                <a:cubicBezTo>
                  <a:pt x="8891" y="3534"/>
                  <a:pt x="8863" y="3537"/>
                  <a:pt x="8891" y="3654"/>
                </a:cubicBezTo>
                <a:cubicBezTo>
                  <a:pt x="8919" y="3772"/>
                  <a:pt x="8940" y="3839"/>
                  <a:pt x="8965" y="3831"/>
                </a:cubicBezTo>
                <a:cubicBezTo>
                  <a:pt x="8989" y="3822"/>
                  <a:pt x="9074" y="3814"/>
                  <a:pt x="9084" y="3881"/>
                </a:cubicBezTo>
                <a:cubicBezTo>
                  <a:pt x="9095" y="3949"/>
                  <a:pt x="9123" y="4008"/>
                  <a:pt x="9182" y="3965"/>
                </a:cubicBezTo>
                <a:cubicBezTo>
                  <a:pt x="9242" y="3923"/>
                  <a:pt x="9291" y="3898"/>
                  <a:pt x="9305" y="3848"/>
                </a:cubicBezTo>
                <a:cubicBezTo>
                  <a:pt x="9319" y="3797"/>
                  <a:pt x="9414" y="3789"/>
                  <a:pt x="9414" y="3789"/>
                </a:cubicBezTo>
                <a:cubicBezTo>
                  <a:pt x="9414" y="3789"/>
                  <a:pt x="9491" y="3646"/>
                  <a:pt x="9463" y="3588"/>
                </a:cubicBezTo>
                <a:cubicBezTo>
                  <a:pt x="9435" y="3529"/>
                  <a:pt x="9368" y="3486"/>
                  <a:pt x="9336" y="3478"/>
                </a:cubicBezTo>
                <a:cubicBezTo>
                  <a:pt x="9305" y="3470"/>
                  <a:pt x="9273" y="3537"/>
                  <a:pt x="9203" y="3537"/>
                </a:cubicBezTo>
                <a:cubicBezTo>
                  <a:pt x="9133" y="3537"/>
                  <a:pt x="9088" y="3604"/>
                  <a:pt x="9059" y="3537"/>
                </a:cubicBezTo>
                <a:cubicBezTo>
                  <a:pt x="9032" y="3470"/>
                  <a:pt x="8916" y="3436"/>
                  <a:pt x="8905" y="3478"/>
                </a:cubicBezTo>
                <a:close/>
                <a:moveTo>
                  <a:pt x="5917" y="1814"/>
                </a:moveTo>
                <a:cubicBezTo>
                  <a:pt x="5956" y="1882"/>
                  <a:pt x="5978" y="1840"/>
                  <a:pt x="6026" y="1865"/>
                </a:cubicBezTo>
                <a:cubicBezTo>
                  <a:pt x="6074" y="1890"/>
                  <a:pt x="6113" y="2075"/>
                  <a:pt x="6138" y="2100"/>
                </a:cubicBezTo>
                <a:cubicBezTo>
                  <a:pt x="6164" y="2125"/>
                  <a:pt x="6199" y="2100"/>
                  <a:pt x="6215" y="2049"/>
                </a:cubicBezTo>
                <a:cubicBezTo>
                  <a:pt x="6231" y="1999"/>
                  <a:pt x="6254" y="1823"/>
                  <a:pt x="6254" y="1823"/>
                </a:cubicBezTo>
                <a:cubicBezTo>
                  <a:pt x="6254" y="1823"/>
                  <a:pt x="6254" y="1991"/>
                  <a:pt x="6292" y="2024"/>
                </a:cubicBezTo>
                <a:cubicBezTo>
                  <a:pt x="6331" y="2058"/>
                  <a:pt x="6427" y="1999"/>
                  <a:pt x="6453" y="2008"/>
                </a:cubicBezTo>
                <a:cubicBezTo>
                  <a:pt x="6478" y="2016"/>
                  <a:pt x="6629" y="2066"/>
                  <a:pt x="6671" y="2117"/>
                </a:cubicBezTo>
                <a:cubicBezTo>
                  <a:pt x="6712" y="2167"/>
                  <a:pt x="6815" y="2201"/>
                  <a:pt x="6844" y="2310"/>
                </a:cubicBezTo>
                <a:cubicBezTo>
                  <a:pt x="6873" y="2419"/>
                  <a:pt x="6876" y="2797"/>
                  <a:pt x="6892" y="2839"/>
                </a:cubicBezTo>
                <a:cubicBezTo>
                  <a:pt x="6908" y="2881"/>
                  <a:pt x="6962" y="2705"/>
                  <a:pt x="6975" y="2663"/>
                </a:cubicBezTo>
                <a:cubicBezTo>
                  <a:pt x="6988" y="2621"/>
                  <a:pt x="7055" y="2646"/>
                  <a:pt x="7078" y="2705"/>
                </a:cubicBezTo>
                <a:cubicBezTo>
                  <a:pt x="7100" y="2764"/>
                  <a:pt x="7151" y="2907"/>
                  <a:pt x="7148" y="2965"/>
                </a:cubicBezTo>
                <a:cubicBezTo>
                  <a:pt x="7145" y="3024"/>
                  <a:pt x="7136" y="3116"/>
                  <a:pt x="7116" y="3083"/>
                </a:cubicBezTo>
                <a:cubicBezTo>
                  <a:pt x="7097" y="3049"/>
                  <a:pt x="7065" y="3058"/>
                  <a:pt x="7078" y="2990"/>
                </a:cubicBezTo>
                <a:cubicBezTo>
                  <a:pt x="7091" y="2923"/>
                  <a:pt x="7097" y="2780"/>
                  <a:pt x="7071" y="2780"/>
                </a:cubicBezTo>
                <a:cubicBezTo>
                  <a:pt x="7046" y="2780"/>
                  <a:pt x="7023" y="2780"/>
                  <a:pt x="7023" y="2780"/>
                </a:cubicBezTo>
                <a:cubicBezTo>
                  <a:pt x="7023" y="2780"/>
                  <a:pt x="6975" y="2747"/>
                  <a:pt x="6943" y="2873"/>
                </a:cubicBezTo>
                <a:cubicBezTo>
                  <a:pt x="6911" y="2999"/>
                  <a:pt x="6937" y="3125"/>
                  <a:pt x="6959" y="3125"/>
                </a:cubicBezTo>
                <a:cubicBezTo>
                  <a:pt x="6982" y="3125"/>
                  <a:pt x="7033" y="3125"/>
                  <a:pt x="7033" y="3158"/>
                </a:cubicBezTo>
                <a:cubicBezTo>
                  <a:pt x="7033" y="3192"/>
                  <a:pt x="6978" y="3293"/>
                  <a:pt x="6982" y="3352"/>
                </a:cubicBezTo>
                <a:cubicBezTo>
                  <a:pt x="6985" y="3411"/>
                  <a:pt x="7026" y="3612"/>
                  <a:pt x="7039" y="3654"/>
                </a:cubicBezTo>
                <a:cubicBezTo>
                  <a:pt x="7052" y="3696"/>
                  <a:pt x="7119" y="3738"/>
                  <a:pt x="7139" y="3747"/>
                </a:cubicBezTo>
                <a:cubicBezTo>
                  <a:pt x="7158" y="3755"/>
                  <a:pt x="7094" y="3763"/>
                  <a:pt x="7110" y="3822"/>
                </a:cubicBezTo>
                <a:cubicBezTo>
                  <a:pt x="7126" y="3881"/>
                  <a:pt x="7151" y="4024"/>
                  <a:pt x="7187" y="4057"/>
                </a:cubicBezTo>
                <a:cubicBezTo>
                  <a:pt x="7222" y="4091"/>
                  <a:pt x="7321" y="4242"/>
                  <a:pt x="7334" y="4310"/>
                </a:cubicBezTo>
                <a:cubicBezTo>
                  <a:pt x="7347" y="4377"/>
                  <a:pt x="7424" y="4259"/>
                  <a:pt x="7440" y="4251"/>
                </a:cubicBezTo>
                <a:cubicBezTo>
                  <a:pt x="7456" y="4243"/>
                  <a:pt x="7453" y="4427"/>
                  <a:pt x="7498" y="4436"/>
                </a:cubicBezTo>
                <a:cubicBezTo>
                  <a:pt x="7543" y="4444"/>
                  <a:pt x="7559" y="4419"/>
                  <a:pt x="7597" y="4343"/>
                </a:cubicBezTo>
                <a:cubicBezTo>
                  <a:pt x="7636" y="4268"/>
                  <a:pt x="7626" y="4167"/>
                  <a:pt x="7629" y="4091"/>
                </a:cubicBezTo>
                <a:cubicBezTo>
                  <a:pt x="7633" y="4016"/>
                  <a:pt x="7629" y="3957"/>
                  <a:pt x="7671" y="3982"/>
                </a:cubicBezTo>
                <a:cubicBezTo>
                  <a:pt x="7713" y="4007"/>
                  <a:pt x="7735" y="3965"/>
                  <a:pt x="7732" y="3881"/>
                </a:cubicBezTo>
                <a:cubicBezTo>
                  <a:pt x="7729" y="3797"/>
                  <a:pt x="7694" y="3696"/>
                  <a:pt x="7761" y="3671"/>
                </a:cubicBezTo>
                <a:cubicBezTo>
                  <a:pt x="7828" y="3646"/>
                  <a:pt x="7863" y="3537"/>
                  <a:pt x="7905" y="3537"/>
                </a:cubicBezTo>
                <a:cubicBezTo>
                  <a:pt x="7947" y="3537"/>
                  <a:pt x="8062" y="3579"/>
                  <a:pt x="8075" y="3537"/>
                </a:cubicBezTo>
                <a:cubicBezTo>
                  <a:pt x="8088" y="3495"/>
                  <a:pt x="8143" y="3244"/>
                  <a:pt x="8178" y="3236"/>
                </a:cubicBezTo>
                <a:cubicBezTo>
                  <a:pt x="8213" y="3227"/>
                  <a:pt x="8306" y="3268"/>
                  <a:pt x="8389" y="3234"/>
                </a:cubicBezTo>
                <a:cubicBezTo>
                  <a:pt x="8473" y="3201"/>
                  <a:pt x="8563" y="3075"/>
                  <a:pt x="8591" y="3083"/>
                </a:cubicBezTo>
                <a:cubicBezTo>
                  <a:pt x="8620" y="3091"/>
                  <a:pt x="8691" y="3091"/>
                  <a:pt x="8668" y="3041"/>
                </a:cubicBezTo>
                <a:cubicBezTo>
                  <a:pt x="8646" y="2990"/>
                  <a:pt x="8614" y="2873"/>
                  <a:pt x="8566" y="2873"/>
                </a:cubicBezTo>
                <a:cubicBezTo>
                  <a:pt x="8517" y="2873"/>
                  <a:pt x="8510" y="2614"/>
                  <a:pt x="8522" y="2614"/>
                </a:cubicBezTo>
                <a:cubicBezTo>
                  <a:pt x="8535" y="2614"/>
                  <a:pt x="8652" y="2713"/>
                  <a:pt x="8649" y="2797"/>
                </a:cubicBezTo>
                <a:cubicBezTo>
                  <a:pt x="8646" y="2881"/>
                  <a:pt x="8668" y="2990"/>
                  <a:pt x="8732" y="2957"/>
                </a:cubicBezTo>
                <a:cubicBezTo>
                  <a:pt x="8797" y="2923"/>
                  <a:pt x="8787" y="2797"/>
                  <a:pt x="8774" y="2764"/>
                </a:cubicBezTo>
                <a:cubicBezTo>
                  <a:pt x="8761" y="2730"/>
                  <a:pt x="8752" y="2646"/>
                  <a:pt x="8739" y="2587"/>
                </a:cubicBezTo>
                <a:cubicBezTo>
                  <a:pt x="8726" y="2528"/>
                  <a:pt x="8695" y="2344"/>
                  <a:pt x="8763" y="2327"/>
                </a:cubicBezTo>
                <a:cubicBezTo>
                  <a:pt x="8830" y="2310"/>
                  <a:pt x="8957" y="2503"/>
                  <a:pt x="8954" y="2369"/>
                </a:cubicBezTo>
                <a:cubicBezTo>
                  <a:pt x="8950" y="2234"/>
                  <a:pt x="8954" y="2091"/>
                  <a:pt x="8973" y="2016"/>
                </a:cubicBezTo>
                <a:cubicBezTo>
                  <a:pt x="8992" y="1940"/>
                  <a:pt x="9034" y="1890"/>
                  <a:pt x="9011" y="1865"/>
                </a:cubicBezTo>
                <a:cubicBezTo>
                  <a:pt x="8989" y="1840"/>
                  <a:pt x="8960" y="1898"/>
                  <a:pt x="8938" y="1772"/>
                </a:cubicBezTo>
                <a:cubicBezTo>
                  <a:pt x="8915" y="1646"/>
                  <a:pt x="8957" y="1554"/>
                  <a:pt x="8982" y="1503"/>
                </a:cubicBezTo>
                <a:cubicBezTo>
                  <a:pt x="9008" y="1453"/>
                  <a:pt x="9143" y="1125"/>
                  <a:pt x="9217" y="1075"/>
                </a:cubicBezTo>
                <a:cubicBezTo>
                  <a:pt x="9290" y="1024"/>
                  <a:pt x="9342" y="831"/>
                  <a:pt x="9290" y="789"/>
                </a:cubicBezTo>
                <a:cubicBezTo>
                  <a:pt x="9239" y="747"/>
                  <a:pt x="9136" y="672"/>
                  <a:pt x="9069" y="806"/>
                </a:cubicBezTo>
                <a:cubicBezTo>
                  <a:pt x="9002" y="941"/>
                  <a:pt x="8963" y="1066"/>
                  <a:pt x="8886" y="1024"/>
                </a:cubicBezTo>
                <a:cubicBezTo>
                  <a:pt x="8809" y="982"/>
                  <a:pt x="8798" y="760"/>
                  <a:pt x="8754" y="645"/>
                </a:cubicBezTo>
                <a:cubicBezTo>
                  <a:pt x="8690" y="479"/>
                  <a:pt x="8729" y="151"/>
                  <a:pt x="8662" y="176"/>
                </a:cubicBezTo>
                <a:cubicBezTo>
                  <a:pt x="8594" y="201"/>
                  <a:pt x="8594" y="201"/>
                  <a:pt x="8594" y="201"/>
                </a:cubicBezTo>
                <a:cubicBezTo>
                  <a:pt x="8594" y="201"/>
                  <a:pt x="8516" y="167"/>
                  <a:pt x="8467" y="192"/>
                </a:cubicBezTo>
                <a:cubicBezTo>
                  <a:pt x="8403" y="225"/>
                  <a:pt x="8361" y="318"/>
                  <a:pt x="8324" y="298"/>
                </a:cubicBezTo>
                <a:cubicBezTo>
                  <a:pt x="8253" y="259"/>
                  <a:pt x="8188" y="349"/>
                  <a:pt x="8170" y="358"/>
                </a:cubicBezTo>
                <a:cubicBezTo>
                  <a:pt x="8013" y="440"/>
                  <a:pt x="7887" y="328"/>
                  <a:pt x="7863" y="320"/>
                </a:cubicBezTo>
                <a:cubicBezTo>
                  <a:pt x="7845" y="314"/>
                  <a:pt x="7973" y="355"/>
                  <a:pt x="8073" y="320"/>
                </a:cubicBezTo>
                <a:cubicBezTo>
                  <a:pt x="8149" y="293"/>
                  <a:pt x="8277" y="230"/>
                  <a:pt x="8340" y="205"/>
                </a:cubicBezTo>
                <a:cubicBezTo>
                  <a:pt x="8403" y="180"/>
                  <a:pt x="8353" y="120"/>
                  <a:pt x="8330" y="114"/>
                </a:cubicBezTo>
                <a:cubicBezTo>
                  <a:pt x="8249" y="93"/>
                  <a:pt x="8126" y="13"/>
                  <a:pt x="8029" y="1"/>
                </a:cubicBezTo>
                <a:cubicBezTo>
                  <a:pt x="7952" y="-8"/>
                  <a:pt x="7903" y="47"/>
                  <a:pt x="7827" y="52"/>
                </a:cubicBezTo>
                <a:cubicBezTo>
                  <a:pt x="7729" y="58"/>
                  <a:pt x="7613" y="44"/>
                  <a:pt x="7537" y="157"/>
                </a:cubicBezTo>
                <a:cubicBezTo>
                  <a:pt x="7469" y="256"/>
                  <a:pt x="7383" y="267"/>
                  <a:pt x="7376" y="285"/>
                </a:cubicBezTo>
                <a:cubicBezTo>
                  <a:pt x="7338" y="386"/>
                  <a:pt x="7302" y="638"/>
                  <a:pt x="7267" y="571"/>
                </a:cubicBezTo>
                <a:cubicBezTo>
                  <a:pt x="7232" y="504"/>
                  <a:pt x="7225" y="336"/>
                  <a:pt x="7180" y="403"/>
                </a:cubicBezTo>
                <a:cubicBezTo>
                  <a:pt x="7135" y="470"/>
                  <a:pt x="7177" y="638"/>
                  <a:pt x="7139" y="755"/>
                </a:cubicBezTo>
                <a:cubicBezTo>
                  <a:pt x="7100" y="873"/>
                  <a:pt x="6991" y="856"/>
                  <a:pt x="6959" y="814"/>
                </a:cubicBezTo>
                <a:cubicBezTo>
                  <a:pt x="6927" y="773"/>
                  <a:pt x="6895" y="739"/>
                  <a:pt x="6767" y="755"/>
                </a:cubicBezTo>
                <a:cubicBezTo>
                  <a:pt x="6638" y="773"/>
                  <a:pt x="6497" y="873"/>
                  <a:pt x="6526" y="974"/>
                </a:cubicBezTo>
                <a:cubicBezTo>
                  <a:pt x="6555" y="1075"/>
                  <a:pt x="6468" y="1133"/>
                  <a:pt x="6446" y="1083"/>
                </a:cubicBezTo>
                <a:cubicBezTo>
                  <a:pt x="6424" y="1033"/>
                  <a:pt x="6321" y="1142"/>
                  <a:pt x="6327" y="1243"/>
                </a:cubicBezTo>
                <a:cubicBezTo>
                  <a:pt x="6334" y="1343"/>
                  <a:pt x="6311" y="1461"/>
                  <a:pt x="6257" y="1436"/>
                </a:cubicBezTo>
                <a:cubicBezTo>
                  <a:pt x="6202" y="1411"/>
                  <a:pt x="6164" y="1495"/>
                  <a:pt x="6161" y="1579"/>
                </a:cubicBezTo>
                <a:cubicBezTo>
                  <a:pt x="6157" y="1663"/>
                  <a:pt x="6036" y="1722"/>
                  <a:pt x="6026" y="1722"/>
                </a:cubicBezTo>
                <a:cubicBezTo>
                  <a:pt x="6016" y="1722"/>
                  <a:pt x="5859" y="1714"/>
                  <a:pt x="5917" y="1814"/>
                </a:cubicBezTo>
                <a:close/>
                <a:moveTo>
                  <a:pt x="5197" y="9973"/>
                </a:moveTo>
                <a:cubicBezTo>
                  <a:pt x="5192" y="10099"/>
                  <a:pt x="5245" y="10061"/>
                  <a:pt x="5308" y="10061"/>
                </a:cubicBezTo>
                <a:cubicBezTo>
                  <a:pt x="5371" y="10061"/>
                  <a:pt x="5482" y="10036"/>
                  <a:pt x="5503" y="10098"/>
                </a:cubicBezTo>
                <a:cubicBezTo>
                  <a:pt x="5524" y="10162"/>
                  <a:pt x="5618" y="10262"/>
                  <a:pt x="5645" y="10313"/>
                </a:cubicBezTo>
                <a:cubicBezTo>
                  <a:pt x="5671" y="10363"/>
                  <a:pt x="5755" y="10376"/>
                  <a:pt x="5761" y="10325"/>
                </a:cubicBezTo>
                <a:cubicBezTo>
                  <a:pt x="5766" y="10275"/>
                  <a:pt x="5703" y="10136"/>
                  <a:pt x="5666" y="10149"/>
                </a:cubicBezTo>
                <a:cubicBezTo>
                  <a:pt x="5629" y="10162"/>
                  <a:pt x="5550" y="10061"/>
                  <a:pt x="5508" y="9973"/>
                </a:cubicBezTo>
                <a:cubicBezTo>
                  <a:pt x="5466" y="9884"/>
                  <a:pt x="5387" y="9884"/>
                  <a:pt x="5355" y="9884"/>
                </a:cubicBezTo>
                <a:cubicBezTo>
                  <a:pt x="5324" y="9885"/>
                  <a:pt x="5197" y="9973"/>
                  <a:pt x="5197" y="9973"/>
                </a:cubicBezTo>
                <a:close/>
                <a:moveTo>
                  <a:pt x="5581" y="9620"/>
                </a:moveTo>
                <a:cubicBezTo>
                  <a:pt x="5533" y="9632"/>
                  <a:pt x="5545" y="9771"/>
                  <a:pt x="5603" y="9746"/>
                </a:cubicBezTo>
                <a:cubicBezTo>
                  <a:pt x="5661" y="9721"/>
                  <a:pt x="5629" y="9607"/>
                  <a:pt x="5581" y="9620"/>
                </a:cubicBezTo>
                <a:close/>
                <a:moveTo>
                  <a:pt x="5608" y="10664"/>
                </a:moveTo>
                <a:cubicBezTo>
                  <a:pt x="5560" y="10684"/>
                  <a:pt x="5571" y="10909"/>
                  <a:pt x="5629" y="10868"/>
                </a:cubicBezTo>
                <a:cubicBezTo>
                  <a:pt x="5687" y="10827"/>
                  <a:pt x="5655" y="10643"/>
                  <a:pt x="5608" y="10664"/>
                </a:cubicBezTo>
                <a:close/>
                <a:moveTo>
                  <a:pt x="6302" y="10525"/>
                </a:moveTo>
                <a:cubicBezTo>
                  <a:pt x="6254" y="10546"/>
                  <a:pt x="6266" y="10771"/>
                  <a:pt x="6323" y="10729"/>
                </a:cubicBezTo>
                <a:cubicBezTo>
                  <a:pt x="6381" y="10689"/>
                  <a:pt x="6350" y="10504"/>
                  <a:pt x="6302" y="10525"/>
                </a:cubicBezTo>
                <a:close/>
                <a:moveTo>
                  <a:pt x="5824" y="10578"/>
                </a:moveTo>
                <a:cubicBezTo>
                  <a:pt x="5824" y="10578"/>
                  <a:pt x="5881" y="10603"/>
                  <a:pt x="5918" y="10603"/>
                </a:cubicBezTo>
                <a:cubicBezTo>
                  <a:pt x="5955" y="10603"/>
                  <a:pt x="5976" y="10653"/>
                  <a:pt x="6008" y="10691"/>
                </a:cubicBezTo>
                <a:cubicBezTo>
                  <a:pt x="6039" y="10729"/>
                  <a:pt x="6097" y="10641"/>
                  <a:pt x="6118" y="10641"/>
                </a:cubicBezTo>
                <a:cubicBezTo>
                  <a:pt x="6139" y="10641"/>
                  <a:pt x="6166" y="10792"/>
                  <a:pt x="6171" y="10628"/>
                </a:cubicBezTo>
                <a:cubicBezTo>
                  <a:pt x="6176" y="10464"/>
                  <a:pt x="6108" y="10388"/>
                  <a:pt x="6066" y="10363"/>
                </a:cubicBezTo>
                <a:cubicBezTo>
                  <a:pt x="6023" y="10338"/>
                  <a:pt x="5976" y="10363"/>
                  <a:pt x="5945" y="10376"/>
                </a:cubicBezTo>
                <a:cubicBezTo>
                  <a:pt x="5913" y="10388"/>
                  <a:pt x="5824" y="10578"/>
                  <a:pt x="5824" y="10578"/>
                </a:cubicBezTo>
                <a:close/>
                <a:moveTo>
                  <a:pt x="10053" y="8120"/>
                </a:moveTo>
                <a:cubicBezTo>
                  <a:pt x="9991" y="8203"/>
                  <a:pt x="9932" y="8334"/>
                  <a:pt x="9916" y="8334"/>
                </a:cubicBezTo>
                <a:cubicBezTo>
                  <a:pt x="9901" y="8334"/>
                  <a:pt x="9853" y="8423"/>
                  <a:pt x="9822" y="8612"/>
                </a:cubicBezTo>
                <a:cubicBezTo>
                  <a:pt x="9790" y="8801"/>
                  <a:pt x="9827" y="8964"/>
                  <a:pt x="9769" y="9028"/>
                </a:cubicBezTo>
                <a:cubicBezTo>
                  <a:pt x="9711" y="9090"/>
                  <a:pt x="9586" y="9191"/>
                  <a:pt x="9544" y="9292"/>
                </a:cubicBezTo>
                <a:cubicBezTo>
                  <a:pt x="9502" y="9393"/>
                  <a:pt x="9469" y="9783"/>
                  <a:pt x="9416" y="9947"/>
                </a:cubicBezTo>
                <a:cubicBezTo>
                  <a:pt x="9364" y="10111"/>
                  <a:pt x="9416" y="10262"/>
                  <a:pt x="9427" y="10363"/>
                </a:cubicBezTo>
                <a:cubicBezTo>
                  <a:pt x="9438" y="10464"/>
                  <a:pt x="9474" y="10653"/>
                  <a:pt x="9416" y="10830"/>
                </a:cubicBezTo>
                <a:cubicBezTo>
                  <a:pt x="9359" y="11006"/>
                  <a:pt x="9364" y="11094"/>
                  <a:pt x="9338" y="11107"/>
                </a:cubicBezTo>
                <a:cubicBezTo>
                  <a:pt x="9311" y="11120"/>
                  <a:pt x="9364" y="11170"/>
                  <a:pt x="9375" y="11296"/>
                </a:cubicBezTo>
                <a:cubicBezTo>
                  <a:pt x="9385" y="11422"/>
                  <a:pt x="9327" y="11548"/>
                  <a:pt x="9427" y="11661"/>
                </a:cubicBezTo>
                <a:cubicBezTo>
                  <a:pt x="9527" y="11775"/>
                  <a:pt x="9619" y="11780"/>
                  <a:pt x="9645" y="11931"/>
                </a:cubicBezTo>
                <a:cubicBezTo>
                  <a:pt x="9671" y="12083"/>
                  <a:pt x="9759" y="12430"/>
                  <a:pt x="9759" y="12430"/>
                </a:cubicBezTo>
                <a:cubicBezTo>
                  <a:pt x="9759" y="12430"/>
                  <a:pt x="9853" y="12632"/>
                  <a:pt x="9901" y="12720"/>
                </a:cubicBezTo>
                <a:cubicBezTo>
                  <a:pt x="9948" y="12809"/>
                  <a:pt x="9964" y="12758"/>
                  <a:pt x="9974" y="12670"/>
                </a:cubicBezTo>
                <a:cubicBezTo>
                  <a:pt x="9985" y="12581"/>
                  <a:pt x="10048" y="12569"/>
                  <a:pt x="10122" y="12569"/>
                </a:cubicBezTo>
                <a:cubicBezTo>
                  <a:pt x="10195" y="12569"/>
                  <a:pt x="10248" y="12607"/>
                  <a:pt x="10321" y="12582"/>
                </a:cubicBezTo>
                <a:cubicBezTo>
                  <a:pt x="10395" y="12556"/>
                  <a:pt x="10449" y="12339"/>
                  <a:pt x="10475" y="12314"/>
                </a:cubicBezTo>
                <a:cubicBezTo>
                  <a:pt x="10501" y="12289"/>
                  <a:pt x="10611" y="12254"/>
                  <a:pt x="10679" y="12355"/>
                </a:cubicBezTo>
                <a:cubicBezTo>
                  <a:pt x="10748" y="12456"/>
                  <a:pt x="10737" y="12594"/>
                  <a:pt x="10774" y="12682"/>
                </a:cubicBezTo>
                <a:cubicBezTo>
                  <a:pt x="10811" y="12771"/>
                  <a:pt x="10874" y="12720"/>
                  <a:pt x="10921" y="12632"/>
                </a:cubicBezTo>
                <a:cubicBezTo>
                  <a:pt x="10969" y="12544"/>
                  <a:pt x="10947" y="12582"/>
                  <a:pt x="11005" y="12657"/>
                </a:cubicBezTo>
                <a:cubicBezTo>
                  <a:pt x="11063" y="12733"/>
                  <a:pt x="11090" y="12809"/>
                  <a:pt x="11037" y="12922"/>
                </a:cubicBezTo>
                <a:cubicBezTo>
                  <a:pt x="10984" y="13035"/>
                  <a:pt x="11016" y="13212"/>
                  <a:pt x="10984" y="13388"/>
                </a:cubicBezTo>
                <a:cubicBezTo>
                  <a:pt x="10953" y="13565"/>
                  <a:pt x="11014" y="13564"/>
                  <a:pt x="11072" y="13640"/>
                </a:cubicBezTo>
                <a:cubicBezTo>
                  <a:pt x="11130" y="13715"/>
                  <a:pt x="11179" y="14208"/>
                  <a:pt x="11210" y="14296"/>
                </a:cubicBezTo>
                <a:cubicBezTo>
                  <a:pt x="11242" y="14384"/>
                  <a:pt x="11200" y="14636"/>
                  <a:pt x="11237" y="14787"/>
                </a:cubicBezTo>
                <a:cubicBezTo>
                  <a:pt x="11274" y="14939"/>
                  <a:pt x="11291" y="15030"/>
                  <a:pt x="11248" y="15106"/>
                </a:cubicBezTo>
                <a:cubicBezTo>
                  <a:pt x="11206" y="15182"/>
                  <a:pt x="11153" y="15329"/>
                  <a:pt x="11147" y="15581"/>
                </a:cubicBezTo>
                <a:cubicBezTo>
                  <a:pt x="11142" y="15833"/>
                  <a:pt x="11169" y="16009"/>
                  <a:pt x="11189" y="16098"/>
                </a:cubicBezTo>
                <a:cubicBezTo>
                  <a:pt x="11210" y="16186"/>
                  <a:pt x="11263" y="16425"/>
                  <a:pt x="11290" y="16514"/>
                </a:cubicBezTo>
                <a:cubicBezTo>
                  <a:pt x="11316" y="16602"/>
                  <a:pt x="11406" y="16765"/>
                  <a:pt x="11412" y="16904"/>
                </a:cubicBezTo>
                <a:cubicBezTo>
                  <a:pt x="11417" y="17042"/>
                  <a:pt x="11342" y="17257"/>
                  <a:pt x="11368" y="17333"/>
                </a:cubicBezTo>
                <a:cubicBezTo>
                  <a:pt x="11395" y="17409"/>
                  <a:pt x="11410" y="17522"/>
                  <a:pt x="11458" y="17623"/>
                </a:cubicBezTo>
                <a:cubicBezTo>
                  <a:pt x="11505" y="17724"/>
                  <a:pt x="11521" y="17938"/>
                  <a:pt x="11521" y="17938"/>
                </a:cubicBezTo>
                <a:cubicBezTo>
                  <a:pt x="11521" y="17938"/>
                  <a:pt x="11537" y="18026"/>
                  <a:pt x="11542" y="18164"/>
                </a:cubicBezTo>
                <a:cubicBezTo>
                  <a:pt x="11547" y="18303"/>
                  <a:pt x="11552" y="18391"/>
                  <a:pt x="11605" y="18455"/>
                </a:cubicBezTo>
                <a:cubicBezTo>
                  <a:pt x="11658" y="18518"/>
                  <a:pt x="11694" y="18530"/>
                  <a:pt x="11721" y="18467"/>
                </a:cubicBezTo>
                <a:cubicBezTo>
                  <a:pt x="11747" y="18404"/>
                  <a:pt x="11859" y="18281"/>
                  <a:pt x="11927" y="18293"/>
                </a:cubicBezTo>
                <a:cubicBezTo>
                  <a:pt x="11996" y="18306"/>
                  <a:pt x="12094" y="18329"/>
                  <a:pt x="12163" y="18215"/>
                </a:cubicBezTo>
                <a:cubicBezTo>
                  <a:pt x="12231" y="18101"/>
                  <a:pt x="12331" y="17799"/>
                  <a:pt x="12368" y="17711"/>
                </a:cubicBezTo>
                <a:cubicBezTo>
                  <a:pt x="12405" y="17623"/>
                  <a:pt x="12489" y="17459"/>
                  <a:pt x="12478" y="17358"/>
                </a:cubicBezTo>
                <a:cubicBezTo>
                  <a:pt x="12468" y="17257"/>
                  <a:pt x="12407" y="17094"/>
                  <a:pt x="12449" y="17044"/>
                </a:cubicBezTo>
                <a:cubicBezTo>
                  <a:pt x="12491" y="16994"/>
                  <a:pt x="12631" y="16955"/>
                  <a:pt x="12636" y="16879"/>
                </a:cubicBezTo>
                <a:cubicBezTo>
                  <a:pt x="12641" y="16803"/>
                  <a:pt x="12599" y="16489"/>
                  <a:pt x="12589" y="16425"/>
                </a:cubicBezTo>
                <a:cubicBezTo>
                  <a:pt x="12578" y="16363"/>
                  <a:pt x="12615" y="16249"/>
                  <a:pt x="12657" y="16123"/>
                </a:cubicBezTo>
                <a:cubicBezTo>
                  <a:pt x="12699" y="15997"/>
                  <a:pt x="12799" y="15858"/>
                  <a:pt x="12820" y="15807"/>
                </a:cubicBezTo>
                <a:cubicBezTo>
                  <a:pt x="12841" y="15757"/>
                  <a:pt x="12931" y="15594"/>
                  <a:pt x="12941" y="15430"/>
                </a:cubicBezTo>
                <a:cubicBezTo>
                  <a:pt x="12952" y="15266"/>
                  <a:pt x="12920" y="15064"/>
                  <a:pt x="12941" y="14976"/>
                </a:cubicBezTo>
                <a:cubicBezTo>
                  <a:pt x="12962" y="14888"/>
                  <a:pt x="12947" y="14813"/>
                  <a:pt x="12899" y="14712"/>
                </a:cubicBezTo>
                <a:cubicBezTo>
                  <a:pt x="12852" y="14611"/>
                  <a:pt x="12849" y="14378"/>
                  <a:pt x="12833" y="14328"/>
                </a:cubicBezTo>
                <a:cubicBezTo>
                  <a:pt x="12817" y="14278"/>
                  <a:pt x="12841" y="13943"/>
                  <a:pt x="12873" y="13917"/>
                </a:cubicBezTo>
                <a:cubicBezTo>
                  <a:pt x="12904" y="13892"/>
                  <a:pt x="12973" y="13640"/>
                  <a:pt x="13015" y="13527"/>
                </a:cubicBezTo>
                <a:cubicBezTo>
                  <a:pt x="13057" y="13414"/>
                  <a:pt x="13178" y="13061"/>
                  <a:pt x="13236" y="13036"/>
                </a:cubicBezTo>
                <a:cubicBezTo>
                  <a:pt x="13294" y="13010"/>
                  <a:pt x="13383" y="12809"/>
                  <a:pt x="13388" y="12695"/>
                </a:cubicBezTo>
                <a:cubicBezTo>
                  <a:pt x="13394" y="12582"/>
                  <a:pt x="13546" y="12153"/>
                  <a:pt x="13552" y="12065"/>
                </a:cubicBezTo>
                <a:cubicBezTo>
                  <a:pt x="13557" y="11977"/>
                  <a:pt x="13620" y="11649"/>
                  <a:pt x="13594" y="11573"/>
                </a:cubicBezTo>
                <a:cubicBezTo>
                  <a:pt x="13567" y="11498"/>
                  <a:pt x="13362" y="11687"/>
                  <a:pt x="13336" y="11712"/>
                </a:cubicBezTo>
                <a:cubicBezTo>
                  <a:pt x="13310" y="11737"/>
                  <a:pt x="13236" y="11838"/>
                  <a:pt x="13152" y="11826"/>
                </a:cubicBezTo>
                <a:cubicBezTo>
                  <a:pt x="13068" y="11813"/>
                  <a:pt x="13104" y="11649"/>
                  <a:pt x="13099" y="11573"/>
                </a:cubicBezTo>
                <a:cubicBezTo>
                  <a:pt x="13094" y="11498"/>
                  <a:pt x="13005" y="11208"/>
                  <a:pt x="12983" y="11196"/>
                </a:cubicBezTo>
                <a:cubicBezTo>
                  <a:pt x="12962" y="11183"/>
                  <a:pt x="12899" y="11032"/>
                  <a:pt x="12873" y="10880"/>
                </a:cubicBezTo>
                <a:cubicBezTo>
                  <a:pt x="12847" y="10729"/>
                  <a:pt x="12736" y="10630"/>
                  <a:pt x="12694" y="10516"/>
                </a:cubicBezTo>
                <a:cubicBezTo>
                  <a:pt x="12652" y="10403"/>
                  <a:pt x="12699" y="10049"/>
                  <a:pt x="12657" y="9872"/>
                </a:cubicBezTo>
                <a:cubicBezTo>
                  <a:pt x="12615" y="9696"/>
                  <a:pt x="12578" y="9469"/>
                  <a:pt x="12542" y="9305"/>
                </a:cubicBezTo>
                <a:cubicBezTo>
                  <a:pt x="12505" y="9141"/>
                  <a:pt x="12457" y="9002"/>
                  <a:pt x="12447" y="8927"/>
                </a:cubicBezTo>
                <a:cubicBezTo>
                  <a:pt x="12436" y="8851"/>
                  <a:pt x="12405" y="8612"/>
                  <a:pt x="12342" y="8650"/>
                </a:cubicBezTo>
                <a:cubicBezTo>
                  <a:pt x="12279" y="8688"/>
                  <a:pt x="12199" y="8688"/>
                  <a:pt x="12147" y="8839"/>
                </a:cubicBezTo>
                <a:cubicBezTo>
                  <a:pt x="12094" y="8990"/>
                  <a:pt x="12073" y="9002"/>
                  <a:pt x="12063" y="8952"/>
                </a:cubicBezTo>
                <a:cubicBezTo>
                  <a:pt x="12052" y="8902"/>
                  <a:pt x="12216" y="8688"/>
                  <a:pt x="12194" y="8625"/>
                </a:cubicBezTo>
                <a:cubicBezTo>
                  <a:pt x="12173" y="8562"/>
                  <a:pt x="12047" y="8587"/>
                  <a:pt x="11979" y="8587"/>
                </a:cubicBezTo>
                <a:cubicBezTo>
                  <a:pt x="11910" y="8587"/>
                  <a:pt x="11852" y="8486"/>
                  <a:pt x="11800" y="8461"/>
                </a:cubicBezTo>
                <a:cubicBezTo>
                  <a:pt x="11747" y="8435"/>
                  <a:pt x="11722" y="8694"/>
                  <a:pt x="11670" y="8820"/>
                </a:cubicBezTo>
                <a:cubicBezTo>
                  <a:pt x="11617" y="8946"/>
                  <a:pt x="11537" y="8751"/>
                  <a:pt x="11489" y="8751"/>
                </a:cubicBezTo>
                <a:cubicBezTo>
                  <a:pt x="11442" y="8751"/>
                  <a:pt x="11353" y="8587"/>
                  <a:pt x="11353" y="8587"/>
                </a:cubicBezTo>
                <a:cubicBezTo>
                  <a:pt x="11353" y="8587"/>
                  <a:pt x="11263" y="8499"/>
                  <a:pt x="11226" y="8499"/>
                </a:cubicBezTo>
                <a:cubicBezTo>
                  <a:pt x="11189" y="8499"/>
                  <a:pt x="11116" y="8335"/>
                  <a:pt x="11095" y="8335"/>
                </a:cubicBezTo>
                <a:cubicBezTo>
                  <a:pt x="11074" y="8335"/>
                  <a:pt x="11016" y="8221"/>
                  <a:pt x="11058" y="8171"/>
                </a:cubicBezTo>
                <a:cubicBezTo>
                  <a:pt x="11100" y="8121"/>
                  <a:pt x="11190" y="8231"/>
                  <a:pt x="11148" y="7954"/>
                </a:cubicBezTo>
                <a:cubicBezTo>
                  <a:pt x="11106" y="7676"/>
                  <a:pt x="10963" y="7730"/>
                  <a:pt x="10926" y="7768"/>
                </a:cubicBezTo>
                <a:cubicBezTo>
                  <a:pt x="10890" y="7806"/>
                  <a:pt x="10627" y="7793"/>
                  <a:pt x="10606" y="7793"/>
                </a:cubicBezTo>
                <a:cubicBezTo>
                  <a:pt x="10585" y="7793"/>
                  <a:pt x="10432" y="7919"/>
                  <a:pt x="10385" y="7970"/>
                </a:cubicBezTo>
                <a:cubicBezTo>
                  <a:pt x="10337" y="8020"/>
                  <a:pt x="10253" y="8083"/>
                  <a:pt x="10232" y="8108"/>
                </a:cubicBezTo>
                <a:cubicBezTo>
                  <a:pt x="10211" y="8133"/>
                  <a:pt x="10100" y="8057"/>
                  <a:pt x="10053" y="8120"/>
                </a:cubicBezTo>
                <a:close/>
                <a:moveTo>
                  <a:pt x="12426" y="13691"/>
                </a:moveTo>
                <a:cubicBezTo>
                  <a:pt x="12378" y="13665"/>
                  <a:pt x="12394" y="13376"/>
                  <a:pt x="12410" y="13313"/>
                </a:cubicBezTo>
                <a:cubicBezTo>
                  <a:pt x="12426" y="13249"/>
                  <a:pt x="12517" y="13233"/>
                  <a:pt x="12531" y="13287"/>
                </a:cubicBezTo>
                <a:cubicBezTo>
                  <a:pt x="12557" y="13388"/>
                  <a:pt x="12473" y="13716"/>
                  <a:pt x="12426" y="13691"/>
                </a:cubicBezTo>
                <a:close/>
                <a:moveTo>
                  <a:pt x="13488" y="15152"/>
                </a:moveTo>
                <a:cubicBezTo>
                  <a:pt x="13422" y="15107"/>
                  <a:pt x="13415" y="15316"/>
                  <a:pt x="13362" y="15455"/>
                </a:cubicBezTo>
                <a:cubicBezTo>
                  <a:pt x="13309" y="15593"/>
                  <a:pt x="13252" y="15707"/>
                  <a:pt x="13231" y="15694"/>
                </a:cubicBezTo>
                <a:cubicBezTo>
                  <a:pt x="13209" y="15682"/>
                  <a:pt x="13094" y="15783"/>
                  <a:pt x="13131" y="15971"/>
                </a:cubicBezTo>
                <a:cubicBezTo>
                  <a:pt x="13167" y="16160"/>
                  <a:pt x="13162" y="16350"/>
                  <a:pt x="13125" y="16438"/>
                </a:cubicBezTo>
                <a:cubicBezTo>
                  <a:pt x="13088" y="16526"/>
                  <a:pt x="13157" y="16778"/>
                  <a:pt x="13147" y="16917"/>
                </a:cubicBezTo>
                <a:cubicBezTo>
                  <a:pt x="13136" y="17055"/>
                  <a:pt x="13162" y="17143"/>
                  <a:pt x="13236" y="17143"/>
                </a:cubicBezTo>
                <a:cubicBezTo>
                  <a:pt x="13310" y="17143"/>
                  <a:pt x="13336" y="17081"/>
                  <a:pt x="13367" y="16917"/>
                </a:cubicBezTo>
                <a:cubicBezTo>
                  <a:pt x="13399" y="16753"/>
                  <a:pt x="13404" y="16589"/>
                  <a:pt x="13436" y="16451"/>
                </a:cubicBezTo>
                <a:cubicBezTo>
                  <a:pt x="13467" y="16312"/>
                  <a:pt x="13494" y="16022"/>
                  <a:pt x="13509" y="15946"/>
                </a:cubicBezTo>
                <a:cubicBezTo>
                  <a:pt x="13525" y="15871"/>
                  <a:pt x="13557" y="15631"/>
                  <a:pt x="13552" y="15493"/>
                </a:cubicBezTo>
                <a:cubicBezTo>
                  <a:pt x="13546" y="15354"/>
                  <a:pt x="13525" y="15177"/>
                  <a:pt x="13488" y="15152"/>
                </a:cubicBezTo>
                <a:close/>
                <a:moveTo>
                  <a:pt x="15398" y="11914"/>
                </a:moveTo>
                <a:cubicBezTo>
                  <a:pt x="15364" y="11950"/>
                  <a:pt x="15329" y="12556"/>
                  <a:pt x="15392" y="12607"/>
                </a:cubicBezTo>
                <a:cubicBezTo>
                  <a:pt x="15455" y="12657"/>
                  <a:pt x="15498" y="12229"/>
                  <a:pt x="15477" y="12166"/>
                </a:cubicBezTo>
                <a:cubicBezTo>
                  <a:pt x="15456" y="12103"/>
                  <a:pt x="15445" y="11863"/>
                  <a:pt x="15398" y="11914"/>
                </a:cubicBezTo>
                <a:close/>
                <a:moveTo>
                  <a:pt x="10969" y="7213"/>
                </a:moveTo>
                <a:cubicBezTo>
                  <a:pt x="10919" y="7213"/>
                  <a:pt x="10895" y="7402"/>
                  <a:pt x="10926" y="7465"/>
                </a:cubicBezTo>
                <a:cubicBezTo>
                  <a:pt x="10958" y="7528"/>
                  <a:pt x="10990" y="7515"/>
                  <a:pt x="11016" y="7427"/>
                </a:cubicBezTo>
                <a:cubicBezTo>
                  <a:pt x="11042" y="7339"/>
                  <a:pt x="10995" y="7213"/>
                  <a:pt x="10969" y="7213"/>
                </a:cubicBezTo>
                <a:close/>
                <a:moveTo>
                  <a:pt x="10569" y="7414"/>
                </a:moveTo>
                <a:cubicBezTo>
                  <a:pt x="10556" y="7462"/>
                  <a:pt x="10611" y="7478"/>
                  <a:pt x="10621" y="7427"/>
                </a:cubicBezTo>
                <a:cubicBezTo>
                  <a:pt x="10632" y="7376"/>
                  <a:pt x="10605" y="7276"/>
                  <a:pt x="10569" y="7414"/>
                </a:cubicBezTo>
                <a:close/>
                <a:moveTo>
                  <a:pt x="11195" y="7629"/>
                </a:moveTo>
                <a:cubicBezTo>
                  <a:pt x="11175" y="7656"/>
                  <a:pt x="11226" y="7742"/>
                  <a:pt x="11253" y="7767"/>
                </a:cubicBezTo>
                <a:cubicBezTo>
                  <a:pt x="11279" y="7792"/>
                  <a:pt x="11300" y="7868"/>
                  <a:pt x="11321" y="7881"/>
                </a:cubicBezTo>
                <a:cubicBezTo>
                  <a:pt x="11342" y="7893"/>
                  <a:pt x="11410" y="7881"/>
                  <a:pt x="11389" y="7755"/>
                </a:cubicBezTo>
                <a:cubicBezTo>
                  <a:pt x="11368" y="7629"/>
                  <a:pt x="11321" y="7629"/>
                  <a:pt x="11305" y="7629"/>
                </a:cubicBezTo>
                <a:cubicBezTo>
                  <a:pt x="11289" y="7629"/>
                  <a:pt x="11221" y="7591"/>
                  <a:pt x="11195" y="7629"/>
                </a:cubicBezTo>
                <a:close/>
                <a:moveTo>
                  <a:pt x="9937" y="5083"/>
                </a:moveTo>
                <a:cubicBezTo>
                  <a:pt x="9890" y="5102"/>
                  <a:pt x="9885" y="5222"/>
                  <a:pt x="9853" y="5222"/>
                </a:cubicBezTo>
                <a:cubicBezTo>
                  <a:pt x="9822" y="5222"/>
                  <a:pt x="9785" y="5247"/>
                  <a:pt x="9795" y="5335"/>
                </a:cubicBezTo>
                <a:cubicBezTo>
                  <a:pt x="9806" y="5423"/>
                  <a:pt x="9827" y="5486"/>
                  <a:pt x="9795" y="5524"/>
                </a:cubicBezTo>
                <a:cubicBezTo>
                  <a:pt x="9764" y="5562"/>
                  <a:pt x="9801" y="5713"/>
                  <a:pt x="9843" y="5725"/>
                </a:cubicBezTo>
                <a:cubicBezTo>
                  <a:pt x="9885" y="5738"/>
                  <a:pt x="9932" y="5663"/>
                  <a:pt x="9969" y="5625"/>
                </a:cubicBezTo>
                <a:cubicBezTo>
                  <a:pt x="10006" y="5587"/>
                  <a:pt x="10058" y="5511"/>
                  <a:pt x="10058" y="5398"/>
                </a:cubicBezTo>
                <a:cubicBezTo>
                  <a:pt x="10058" y="5284"/>
                  <a:pt x="10048" y="5183"/>
                  <a:pt x="10027" y="5133"/>
                </a:cubicBezTo>
                <a:cubicBezTo>
                  <a:pt x="10006" y="5083"/>
                  <a:pt x="9969" y="5070"/>
                  <a:pt x="9937" y="5083"/>
                </a:cubicBezTo>
                <a:close/>
                <a:moveTo>
                  <a:pt x="9995" y="4705"/>
                </a:moveTo>
                <a:cubicBezTo>
                  <a:pt x="9953" y="4739"/>
                  <a:pt x="9969" y="4868"/>
                  <a:pt x="9990" y="4932"/>
                </a:cubicBezTo>
                <a:cubicBezTo>
                  <a:pt x="10011" y="4994"/>
                  <a:pt x="10048" y="5133"/>
                  <a:pt x="10100" y="5184"/>
                </a:cubicBezTo>
                <a:cubicBezTo>
                  <a:pt x="10153" y="5234"/>
                  <a:pt x="10264" y="5285"/>
                  <a:pt x="10222" y="5335"/>
                </a:cubicBezTo>
                <a:cubicBezTo>
                  <a:pt x="10179" y="5386"/>
                  <a:pt x="10058" y="5634"/>
                  <a:pt x="10047" y="5709"/>
                </a:cubicBezTo>
                <a:cubicBezTo>
                  <a:pt x="10037" y="5785"/>
                  <a:pt x="10185" y="5751"/>
                  <a:pt x="10185" y="5751"/>
                </a:cubicBezTo>
                <a:cubicBezTo>
                  <a:pt x="10185" y="5751"/>
                  <a:pt x="10153" y="5839"/>
                  <a:pt x="10179" y="5864"/>
                </a:cubicBezTo>
                <a:cubicBezTo>
                  <a:pt x="10206" y="5889"/>
                  <a:pt x="10222" y="5776"/>
                  <a:pt x="10264" y="5776"/>
                </a:cubicBezTo>
                <a:cubicBezTo>
                  <a:pt x="10306" y="5776"/>
                  <a:pt x="10390" y="5839"/>
                  <a:pt x="10432" y="5839"/>
                </a:cubicBezTo>
                <a:cubicBezTo>
                  <a:pt x="10474" y="5839"/>
                  <a:pt x="10542" y="5700"/>
                  <a:pt x="10537" y="5612"/>
                </a:cubicBezTo>
                <a:cubicBezTo>
                  <a:pt x="10532" y="5524"/>
                  <a:pt x="10479" y="5385"/>
                  <a:pt x="10432" y="5335"/>
                </a:cubicBezTo>
                <a:cubicBezTo>
                  <a:pt x="10385" y="5284"/>
                  <a:pt x="10332" y="5058"/>
                  <a:pt x="10300" y="5007"/>
                </a:cubicBezTo>
                <a:cubicBezTo>
                  <a:pt x="10269" y="4957"/>
                  <a:pt x="10417" y="4790"/>
                  <a:pt x="10380" y="4702"/>
                </a:cubicBezTo>
                <a:cubicBezTo>
                  <a:pt x="10344" y="4614"/>
                  <a:pt x="10232" y="4667"/>
                  <a:pt x="10190" y="4604"/>
                </a:cubicBezTo>
                <a:cubicBezTo>
                  <a:pt x="10148" y="4541"/>
                  <a:pt x="10111" y="4617"/>
                  <a:pt x="10085" y="4692"/>
                </a:cubicBezTo>
                <a:cubicBezTo>
                  <a:pt x="10058" y="4768"/>
                  <a:pt x="10027" y="4679"/>
                  <a:pt x="9995" y="4705"/>
                </a:cubicBezTo>
                <a:close/>
                <a:moveTo>
                  <a:pt x="10311" y="6809"/>
                </a:moveTo>
                <a:cubicBezTo>
                  <a:pt x="10293" y="6887"/>
                  <a:pt x="10185" y="6835"/>
                  <a:pt x="10121" y="6835"/>
                </a:cubicBezTo>
                <a:cubicBezTo>
                  <a:pt x="10058" y="6835"/>
                  <a:pt x="9932" y="6784"/>
                  <a:pt x="9880" y="6835"/>
                </a:cubicBezTo>
                <a:cubicBezTo>
                  <a:pt x="9827" y="6885"/>
                  <a:pt x="9837" y="7137"/>
                  <a:pt x="9853" y="7251"/>
                </a:cubicBezTo>
                <a:cubicBezTo>
                  <a:pt x="9869" y="7364"/>
                  <a:pt x="9848" y="7427"/>
                  <a:pt x="9827" y="7465"/>
                </a:cubicBezTo>
                <a:cubicBezTo>
                  <a:pt x="9806" y="7503"/>
                  <a:pt x="9801" y="7616"/>
                  <a:pt x="9827" y="7666"/>
                </a:cubicBezTo>
                <a:cubicBezTo>
                  <a:pt x="9853" y="7717"/>
                  <a:pt x="9874" y="7830"/>
                  <a:pt x="9895" y="7843"/>
                </a:cubicBezTo>
                <a:cubicBezTo>
                  <a:pt x="9916" y="7855"/>
                  <a:pt x="9985" y="7805"/>
                  <a:pt x="10011" y="7868"/>
                </a:cubicBezTo>
                <a:cubicBezTo>
                  <a:pt x="10037" y="7931"/>
                  <a:pt x="10064" y="8083"/>
                  <a:pt x="10079" y="8045"/>
                </a:cubicBezTo>
                <a:cubicBezTo>
                  <a:pt x="10095" y="8007"/>
                  <a:pt x="10116" y="7843"/>
                  <a:pt x="10142" y="7881"/>
                </a:cubicBezTo>
                <a:cubicBezTo>
                  <a:pt x="10169" y="7918"/>
                  <a:pt x="10232" y="7868"/>
                  <a:pt x="10279" y="7855"/>
                </a:cubicBezTo>
                <a:cubicBezTo>
                  <a:pt x="10327" y="7843"/>
                  <a:pt x="10353" y="7717"/>
                  <a:pt x="10400" y="7654"/>
                </a:cubicBezTo>
                <a:cubicBezTo>
                  <a:pt x="10448" y="7591"/>
                  <a:pt x="10421" y="7591"/>
                  <a:pt x="10406" y="7515"/>
                </a:cubicBezTo>
                <a:cubicBezTo>
                  <a:pt x="10390" y="7440"/>
                  <a:pt x="10453" y="7351"/>
                  <a:pt x="10490" y="7263"/>
                </a:cubicBezTo>
                <a:cubicBezTo>
                  <a:pt x="10527" y="7175"/>
                  <a:pt x="10595" y="7251"/>
                  <a:pt x="10611" y="7150"/>
                </a:cubicBezTo>
                <a:cubicBezTo>
                  <a:pt x="10627" y="7049"/>
                  <a:pt x="10632" y="6873"/>
                  <a:pt x="10674" y="6885"/>
                </a:cubicBezTo>
                <a:cubicBezTo>
                  <a:pt x="10716" y="6898"/>
                  <a:pt x="10774" y="6960"/>
                  <a:pt x="10811" y="6960"/>
                </a:cubicBezTo>
                <a:cubicBezTo>
                  <a:pt x="10847" y="6960"/>
                  <a:pt x="10926" y="6822"/>
                  <a:pt x="10947" y="6797"/>
                </a:cubicBezTo>
                <a:cubicBezTo>
                  <a:pt x="10969" y="6772"/>
                  <a:pt x="11047" y="6784"/>
                  <a:pt x="11058" y="6898"/>
                </a:cubicBezTo>
                <a:cubicBezTo>
                  <a:pt x="11069" y="7011"/>
                  <a:pt x="11158" y="7150"/>
                  <a:pt x="11179" y="7175"/>
                </a:cubicBezTo>
                <a:cubicBezTo>
                  <a:pt x="11200" y="7200"/>
                  <a:pt x="11337" y="7301"/>
                  <a:pt x="11358" y="7339"/>
                </a:cubicBezTo>
                <a:cubicBezTo>
                  <a:pt x="11379" y="7376"/>
                  <a:pt x="11410" y="7490"/>
                  <a:pt x="11421" y="7591"/>
                </a:cubicBezTo>
                <a:cubicBezTo>
                  <a:pt x="11431" y="7691"/>
                  <a:pt x="11494" y="7812"/>
                  <a:pt x="11500" y="7723"/>
                </a:cubicBezTo>
                <a:cubicBezTo>
                  <a:pt x="11505" y="7636"/>
                  <a:pt x="11447" y="7351"/>
                  <a:pt x="11484" y="7364"/>
                </a:cubicBezTo>
                <a:cubicBezTo>
                  <a:pt x="11521" y="7376"/>
                  <a:pt x="11563" y="7339"/>
                  <a:pt x="11563" y="7339"/>
                </a:cubicBezTo>
                <a:cubicBezTo>
                  <a:pt x="11563" y="7339"/>
                  <a:pt x="11463" y="7175"/>
                  <a:pt x="11426" y="7137"/>
                </a:cubicBezTo>
                <a:cubicBezTo>
                  <a:pt x="11389" y="7099"/>
                  <a:pt x="11321" y="7024"/>
                  <a:pt x="11289" y="6898"/>
                </a:cubicBezTo>
                <a:cubicBezTo>
                  <a:pt x="11258" y="6771"/>
                  <a:pt x="11179" y="6746"/>
                  <a:pt x="11184" y="6620"/>
                </a:cubicBezTo>
                <a:cubicBezTo>
                  <a:pt x="11189" y="6494"/>
                  <a:pt x="11263" y="6570"/>
                  <a:pt x="11305" y="6671"/>
                </a:cubicBezTo>
                <a:cubicBezTo>
                  <a:pt x="11347" y="6771"/>
                  <a:pt x="11452" y="6910"/>
                  <a:pt x="11489" y="6998"/>
                </a:cubicBezTo>
                <a:cubicBezTo>
                  <a:pt x="11526" y="7086"/>
                  <a:pt x="11584" y="7124"/>
                  <a:pt x="11600" y="7238"/>
                </a:cubicBezTo>
                <a:cubicBezTo>
                  <a:pt x="11615" y="7351"/>
                  <a:pt x="11663" y="7477"/>
                  <a:pt x="11679" y="7528"/>
                </a:cubicBezTo>
                <a:cubicBezTo>
                  <a:pt x="11694" y="7578"/>
                  <a:pt x="11704" y="7979"/>
                  <a:pt x="11720" y="8042"/>
                </a:cubicBezTo>
                <a:cubicBezTo>
                  <a:pt x="11735" y="8105"/>
                  <a:pt x="11831" y="7906"/>
                  <a:pt x="11857" y="7855"/>
                </a:cubicBezTo>
                <a:cubicBezTo>
                  <a:pt x="11884" y="7805"/>
                  <a:pt x="11931" y="7780"/>
                  <a:pt x="11936" y="7679"/>
                </a:cubicBezTo>
                <a:cubicBezTo>
                  <a:pt x="11942" y="7578"/>
                  <a:pt x="11873" y="7502"/>
                  <a:pt x="11852" y="7465"/>
                </a:cubicBezTo>
                <a:cubicBezTo>
                  <a:pt x="11831" y="7427"/>
                  <a:pt x="11905" y="7389"/>
                  <a:pt x="11931" y="7339"/>
                </a:cubicBezTo>
                <a:cubicBezTo>
                  <a:pt x="11957" y="7288"/>
                  <a:pt x="12005" y="7200"/>
                  <a:pt x="12026" y="7275"/>
                </a:cubicBezTo>
                <a:cubicBezTo>
                  <a:pt x="12047" y="7351"/>
                  <a:pt x="12036" y="7654"/>
                  <a:pt x="12047" y="7704"/>
                </a:cubicBezTo>
                <a:cubicBezTo>
                  <a:pt x="12057" y="7754"/>
                  <a:pt x="12163" y="7830"/>
                  <a:pt x="12184" y="7893"/>
                </a:cubicBezTo>
                <a:cubicBezTo>
                  <a:pt x="12205" y="7956"/>
                  <a:pt x="12294" y="7981"/>
                  <a:pt x="12310" y="7943"/>
                </a:cubicBezTo>
                <a:cubicBezTo>
                  <a:pt x="12326" y="7906"/>
                  <a:pt x="12410" y="7969"/>
                  <a:pt x="12431" y="7981"/>
                </a:cubicBezTo>
                <a:cubicBezTo>
                  <a:pt x="12452" y="7994"/>
                  <a:pt x="12515" y="7956"/>
                  <a:pt x="12557" y="7931"/>
                </a:cubicBezTo>
                <a:cubicBezTo>
                  <a:pt x="12599" y="7906"/>
                  <a:pt x="12641" y="7830"/>
                  <a:pt x="12636" y="7994"/>
                </a:cubicBezTo>
                <a:cubicBezTo>
                  <a:pt x="12631" y="8158"/>
                  <a:pt x="12615" y="8410"/>
                  <a:pt x="12562" y="8535"/>
                </a:cubicBezTo>
                <a:cubicBezTo>
                  <a:pt x="12510" y="8662"/>
                  <a:pt x="12531" y="8725"/>
                  <a:pt x="12478" y="8725"/>
                </a:cubicBezTo>
                <a:cubicBezTo>
                  <a:pt x="12426" y="8725"/>
                  <a:pt x="12383" y="8725"/>
                  <a:pt x="12373" y="8926"/>
                </a:cubicBezTo>
                <a:cubicBezTo>
                  <a:pt x="12363" y="9128"/>
                  <a:pt x="12441" y="9216"/>
                  <a:pt x="12484" y="9204"/>
                </a:cubicBezTo>
                <a:cubicBezTo>
                  <a:pt x="12526" y="9191"/>
                  <a:pt x="12631" y="9090"/>
                  <a:pt x="12641" y="9178"/>
                </a:cubicBezTo>
                <a:cubicBezTo>
                  <a:pt x="12652" y="9267"/>
                  <a:pt x="12710" y="9456"/>
                  <a:pt x="12720" y="9594"/>
                </a:cubicBezTo>
                <a:cubicBezTo>
                  <a:pt x="12731" y="9733"/>
                  <a:pt x="12788" y="9682"/>
                  <a:pt x="12794" y="9809"/>
                </a:cubicBezTo>
                <a:cubicBezTo>
                  <a:pt x="12799" y="9935"/>
                  <a:pt x="12852" y="10237"/>
                  <a:pt x="12873" y="10275"/>
                </a:cubicBezTo>
                <a:cubicBezTo>
                  <a:pt x="12894" y="10313"/>
                  <a:pt x="12989" y="10514"/>
                  <a:pt x="13004" y="10590"/>
                </a:cubicBezTo>
                <a:cubicBezTo>
                  <a:pt x="13020" y="10665"/>
                  <a:pt x="13041" y="10767"/>
                  <a:pt x="13057" y="10955"/>
                </a:cubicBezTo>
                <a:cubicBezTo>
                  <a:pt x="13073" y="11144"/>
                  <a:pt x="13088" y="11396"/>
                  <a:pt x="13131" y="11434"/>
                </a:cubicBezTo>
                <a:cubicBezTo>
                  <a:pt x="13173" y="11472"/>
                  <a:pt x="13315" y="11371"/>
                  <a:pt x="13341" y="11334"/>
                </a:cubicBezTo>
                <a:cubicBezTo>
                  <a:pt x="13367" y="11296"/>
                  <a:pt x="13541" y="11094"/>
                  <a:pt x="13604" y="11081"/>
                </a:cubicBezTo>
                <a:cubicBezTo>
                  <a:pt x="13667" y="11069"/>
                  <a:pt x="13678" y="10968"/>
                  <a:pt x="13756" y="10930"/>
                </a:cubicBezTo>
                <a:cubicBezTo>
                  <a:pt x="13835" y="10892"/>
                  <a:pt x="13893" y="10754"/>
                  <a:pt x="13946" y="10653"/>
                </a:cubicBezTo>
                <a:cubicBezTo>
                  <a:pt x="13998" y="10552"/>
                  <a:pt x="14062" y="10300"/>
                  <a:pt x="14083" y="10212"/>
                </a:cubicBezTo>
                <a:cubicBezTo>
                  <a:pt x="14104" y="10124"/>
                  <a:pt x="14156" y="10060"/>
                  <a:pt x="14130" y="9960"/>
                </a:cubicBezTo>
                <a:cubicBezTo>
                  <a:pt x="14104" y="9859"/>
                  <a:pt x="13993" y="9708"/>
                  <a:pt x="13951" y="9695"/>
                </a:cubicBezTo>
                <a:cubicBezTo>
                  <a:pt x="13909" y="9682"/>
                  <a:pt x="13914" y="9519"/>
                  <a:pt x="13888" y="9519"/>
                </a:cubicBezTo>
                <a:cubicBezTo>
                  <a:pt x="13862" y="9519"/>
                  <a:pt x="13867" y="9607"/>
                  <a:pt x="13814" y="9670"/>
                </a:cubicBezTo>
                <a:cubicBezTo>
                  <a:pt x="13762" y="9733"/>
                  <a:pt x="13709" y="9859"/>
                  <a:pt x="13672" y="9834"/>
                </a:cubicBezTo>
                <a:cubicBezTo>
                  <a:pt x="13636" y="9809"/>
                  <a:pt x="13683" y="9745"/>
                  <a:pt x="13625" y="9632"/>
                </a:cubicBezTo>
                <a:cubicBezTo>
                  <a:pt x="13567" y="9519"/>
                  <a:pt x="13546" y="9493"/>
                  <a:pt x="13546" y="9406"/>
                </a:cubicBezTo>
                <a:cubicBezTo>
                  <a:pt x="13546" y="9317"/>
                  <a:pt x="13430" y="9153"/>
                  <a:pt x="13420" y="9027"/>
                </a:cubicBezTo>
                <a:cubicBezTo>
                  <a:pt x="13409" y="8901"/>
                  <a:pt x="13499" y="8725"/>
                  <a:pt x="13525" y="8838"/>
                </a:cubicBezTo>
                <a:cubicBezTo>
                  <a:pt x="13551" y="8952"/>
                  <a:pt x="13572" y="9128"/>
                  <a:pt x="13641" y="9204"/>
                </a:cubicBezTo>
                <a:cubicBezTo>
                  <a:pt x="13709" y="9279"/>
                  <a:pt x="13772" y="9406"/>
                  <a:pt x="13804" y="9430"/>
                </a:cubicBezTo>
                <a:cubicBezTo>
                  <a:pt x="13835" y="9456"/>
                  <a:pt x="13914" y="9292"/>
                  <a:pt x="13941" y="9317"/>
                </a:cubicBezTo>
                <a:cubicBezTo>
                  <a:pt x="13967" y="9342"/>
                  <a:pt x="14020" y="9569"/>
                  <a:pt x="14067" y="9607"/>
                </a:cubicBezTo>
                <a:cubicBezTo>
                  <a:pt x="14114" y="9644"/>
                  <a:pt x="14272" y="9657"/>
                  <a:pt x="14298" y="9657"/>
                </a:cubicBezTo>
                <a:cubicBezTo>
                  <a:pt x="14325" y="9657"/>
                  <a:pt x="14435" y="9670"/>
                  <a:pt x="14456" y="9594"/>
                </a:cubicBezTo>
                <a:cubicBezTo>
                  <a:pt x="14477" y="9519"/>
                  <a:pt x="14493" y="9519"/>
                  <a:pt x="14519" y="9519"/>
                </a:cubicBezTo>
                <a:cubicBezTo>
                  <a:pt x="14546" y="9519"/>
                  <a:pt x="14593" y="9745"/>
                  <a:pt x="14630" y="9771"/>
                </a:cubicBezTo>
                <a:cubicBezTo>
                  <a:pt x="14667" y="9796"/>
                  <a:pt x="14735" y="9783"/>
                  <a:pt x="14730" y="9947"/>
                </a:cubicBezTo>
                <a:cubicBezTo>
                  <a:pt x="14725" y="10111"/>
                  <a:pt x="14761" y="10250"/>
                  <a:pt x="14798" y="10262"/>
                </a:cubicBezTo>
                <a:cubicBezTo>
                  <a:pt x="14835" y="10275"/>
                  <a:pt x="14919" y="10073"/>
                  <a:pt x="14919" y="10073"/>
                </a:cubicBezTo>
                <a:cubicBezTo>
                  <a:pt x="14919" y="10073"/>
                  <a:pt x="14919" y="10388"/>
                  <a:pt x="14914" y="10502"/>
                </a:cubicBezTo>
                <a:cubicBezTo>
                  <a:pt x="14909" y="10615"/>
                  <a:pt x="14972" y="11031"/>
                  <a:pt x="14972" y="11031"/>
                </a:cubicBezTo>
                <a:cubicBezTo>
                  <a:pt x="14972" y="11031"/>
                  <a:pt x="15051" y="11422"/>
                  <a:pt x="15072" y="11510"/>
                </a:cubicBezTo>
                <a:cubicBezTo>
                  <a:pt x="15093" y="11598"/>
                  <a:pt x="15182" y="11863"/>
                  <a:pt x="15182" y="11976"/>
                </a:cubicBezTo>
                <a:cubicBezTo>
                  <a:pt x="15182" y="12090"/>
                  <a:pt x="15193" y="12266"/>
                  <a:pt x="15224" y="12266"/>
                </a:cubicBezTo>
                <a:cubicBezTo>
                  <a:pt x="15256" y="12266"/>
                  <a:pt x="15287" y="12065"/>
                  <a:pt x="15324" y="11939"/>
                </a:cubicBezTo>
                <a:cubicBezTo>
                  <a:pt x="15361" y="11813"/>
                  <a:pt x="15401" y="11700"/>
                  <a:pt x="15417" y="11574"/>
                </a:cubicBezTo>
                <a:cubicBezTo>
                  <a:pt x="15433" y="11448"/>
                  <a:pt x="15403" y="11157"/>
                  <a:pt x="15403" y="11069"/>
                </a:cubicBezTo>
                <a:cubicBezTo>
                  <a:pt x="15403" y="10981"/>
                  <a:pt x="15435" y="10905"/>
                  <a:pt x="15508" y="10829"/>
                </a:cubicBezTo>
                <a:cubicBezTo>
                  <a:pt x="15582" y="10754"/>
                  <a:pt x="15634" y="10540"/>
                  <a:pt x="15697" y="10426"/>
                </a:cubicBezTo>
                <a:cubicBezTo>
                  <a:pt x="15761" y="10313"/>
                  <a:pt x="15755" y="10124"/>
                  <a:pt x="15882" y="10124"/>
                </a:cubicBezTo>
                <a:cubicBezTo>
                  <a:pt x="16008" y="10124"/>
                  <a:pt x="15998" y="10124"/>
                  <a:pt x="16029" y="10048"/>
                </a:cubicBezTo>
                <a:cubicBezTo>
                  <a:pt x="16061" y="9973"/>
                  <a:pt x="16092" y="9922"/>
                  <a:pt x="16108" y="10061"/>
                </a:cubicBezTo>
                <a:cubicBezTo>
                  <a:pt x="16124" y="10200"/>
                  <a:pt x="16213" y="10401"/>
                  <a:pt x="16229" y="10452"/>
                </a:cubicBezTo>
                <a:cubicBezTo>
                  <a:pt x="16245" y="10502"/>
                  <a:pt x="16276" y="10641"/>
                  <a:pt x="16271" y="10792"/>
                </a:cubicBezTo>
                <a:cubicBezTo>
                  <a:pt x="16266" y="10943"/>
                  <a:pt x="16239" y="11357"/>
                  <a:pt x="16266" y="11357"/>
                </a:cubicBezTo>
                <a:cubicBezTo>
                  <a:pt x="16292" y="11357"/>
                  <a:pt x="16382" y="10905"/>
                  <a:pt x="16382" y="10905"/>
                </a:cubicBezTo>
                <a:cubicBezTo>
                  <a:pt x="16382" y="10905"/>
                  <a:pt x="16497" y="10716"/>
                  <a:pt x="16492" y="10918"/>
                </a:cubicBezTo>
                <a:cubicBezTo>
                  <a:pt x="16487" y="11119"/>
                  <a:pt x="16502" y="11334"/>
                  <a:pt x="16502" y="11460"/>
                </a:cubicBezTo>
                <a:cubicBezTo>
                  <a:pt x="16502" y="11586"/>
                  <a:pt x="16597" y="11888"/>
                  <a:pt x="16597" y="11813"/>
                </a:cubicBezTo>
                <a:cubicBezTo>
                  <a:pt x="16597" y="11737"/>
                  <a:pt x="16639" y="11523"/>
                  <a:pt x="16639" y="11410"/>
                </a:cubicBezTo>
                <a:cubicBezTo>
                  <a:pt x="16639" y="11296"/>
                  <a:pt x="16666" y="11346"/>
                  <a:pt x="16734" y="11460"/>
                </a:cubicBezTo>
                <a:cubicBezTo>
                  <a:pt x="16802" y="11573"/>
                  <a:pt x="16850" y="11800"/>
                  <a:pt x="16850" y="11800"/>
                </a:cubicBezTo>
                <a:cubicBezTo>
                  <a:pt x="16850" y="11800"/>
                  <a:pt x="16916" y="12225"/>
                  <a:pt x="16926" y="12288"/>
                </a:cubicBezTo>
                <a:cubicBezTo>
                  <a:pt x="16937" y="12351"/>
                  <a:pt x="17013" y="11989"/>
                  <a:pt x="17029" y="11914"/>
                </a:cubicBezTo>
                <a:cubicBezTo>
                  <a:pt x="17044" y="11838"/>
                  <a:pt x="17055" y="11800"/>
                  <a:pt x="17097" y="11775"/>
                </a:cubicBezTo>
                <a:cubicBezTo>
                  <a:pt x="17139" y="11750"/>
                  <a:pt x="17192" y="11750"/>
                  <a:pt x="17208" y="11611"/>
                </a:cubicBezTo>
                <a:cubicBezTo>
                  <a:pt x="17223" y="11472"/>
                  <a:pt x="17271" y="11309"/>
                  <a:pt x="17208" y="11120"/>
                </a:cubicBezTo>
                <a:cubicBezTo>
                  <a:pt x="17144" y="10930"/>
                  <a:pt x="17113" y="10805"/>
                  <a:pt x="17065" y="10716"/>
                </a:cubicBezTo>
                <a:cubicBezTo>
                  <a:pt x="17018" y="10628"/>
                  <a:pt x="16981" y="10401"/>
                  <a:pt x="16981" y="10401"/>
                </a:cubicBezTo>
                <a:cubicBezTo>
                  <a:pt x="16981" y="10401"/>
                  <a:pt x="17081" y="10187"/>
                  <a:pt x="17113" y="10111"/>
                </a:cubicBezTo>
                <a:cubicBezTo>
                  <a:pt x="17144" y="10036"/>
                  <a:pt x="17192" y="10086"/>
                  <a:pt x="17197" y="10174"/>
                </a:cubicBezTo>
                <a:cubicBezTo>
                  <a:pt x="17202" y="10262"/>
                  <a:pt x="17150" y="10338"/>
                  <a:pt x="17139" y="10527"/>
                </a:cubicBezTo>
                <a:cubicBezTo>
                  <a:pt x="17129" y="10716"/>
                  <a:pt x="17202" y="10779"/>
                  <a:pt x="17223" y="10716"/>
                </a:cubicBezTo>
                <a:cubicBezTo>
                  <a:pt x="17244" y="10653"/>
                  <a:pt x="17297" y="10502"/>
                  <a:pt x="17297" y="10464"/>
                </a:cubicBezTo>
                <a:cubicBezTo>
                  <a:pt x="17297" y="10427"/>
                  <a:pt x="17260" y="10439"/>
                  <a:pt x="17255" y="10300"/>
                </a:cubicBezTo>
                <a:cubicBezTo>
                  <a:pt x="17250" y="10162"/>
                  <a:pt x="17323" y="10061"/>
                  <a:pt x="17349" y="10099"/>
                </a:cubicBezTo>
                <a:cubicBezTo>
                  <a:pt x="17376" y="10137"/>
                  <a:pt x="17544" y="10049"/>
                  <a:pt x="17623" y="9948"/>
                </a:cubicBezTo>
                <a:cubicBezTo>
                  <a:pt x="17702" y="9847"/>
                  <a:pt x="17749" y="9633"/>
                  <a:pt x="17797" y="9544"/>
                </a:cubicBezTo>
                <a:cubicBezTo>
                  <a:pt x="17844" y="9456"/>
                  <a:pt x="18007" y="9166"/>
                  <a:pt x="17997" y="9028"/>
                </a:cubicBezTo>
                <a:cubicBezTo>
                  <a:pt x="17986" y="8889"/>
                  <a:pt x="18002" y="8700"/>
                  <a:pt x="17960" y="8524"/>
                </a:cubicBezTo>
                <a:cubicBezTo>
                  <a:pt x="17918" y="8347"/>
                  <a:pt x="17865" y="8234"/>
                  <a:pt x="17844" y="8158"/>
                </a:cubicBezTo>
                <a:cubicBezTo>
                  <a:pt x="17823" y="8083"/>
                  <a:pt x="17933" y="8070"/>
                  <a:pt x="17986" y="7956"/>
                </a:cubicBezTo>
                <a:cubicBezTo>
                  <a:pt x="18039" y="7843"/>
                  <a:pt x="17986" y="7742"/>
                  <a:pt x="17960" y="7755"/>
                </a:cubicBezTo>
                <a:cubicBezTo>
                  <a:pt x="17933" y="7767"/>
                  <a:pt x="17865" y="7805"/>
                  <a:pt x="17839" y="7793"/>
                </a:cubicBezTo>
                <a:cubicBezTo>
                  <a:pt x="17813" y="7780"/>
                  <a:pt x="17797" y="7717"/>
                  <a:pt x="17755" y="7641"/>
                </a:cubicBezTo>
                <a:cubicBezTo>
                  <a:pt x="17712" y="7566"/>
                  <a:pt x="17765" y="7452"/>
                  <a:pt x="17792" y="7465"/>
                </a:cubicBezTo>
                <a:cubicBezTo>
                  <a:pt x="17818" y="7478"/>
                  <a:pt x="17886" y="7339"/>
                  <a:pt x="17918" y="7276"/>
                </a:cubicBezTo>
                <a:cubicBezTo>
                  <a:pt x="17949" y="7213"/>
                  <a:pt x="17997" y="7163"/>
                  <a:pt x="17981" y="7226"/>
                </a:cubicBezTo>
                <a:cubicBezTo>
                  <a:pt x="17965" y="7289"/>
                  <a:pt x="17928" y="7516"/>
                  <a:pt x="17970" y="7528"/>
                </a:cubicBezTo>
                <a:cubicBezTo>
                  <a:pt x="18012" y="7541"/>
                  <a:pt x="18112" y="7339"/>
                  <a:pt x="18128" y="7352"/>
                </a:cubicBezTo>
                <a:cubicBezTo>
                  <a:pt x="18144" y="7364"/>
                  <a:pt x="18170" y="7528"/>
                  <a:pt x="18154" y="7603"/>
                </a:cubicBezTo>
                <a:cubicBezTo>
                  <a:pt x="18139" y="7679"/>
                  <a:pt x="18139" y="7805"/>
                  <a:pt x="18160" y="7793"/>
                </a:cubicBezTo>
                <a:cubicBezTo>
                  <a:pt x="18181" y="7780"/>
                  <a:pt x="18223" y="7667"/>
                  <a:pt x="18233" y="7705"/>
                </a:cubicBezTo>
                <a:cubicBezTo>
                  <a:pt x="18244" y="7742"/>
                  <a:pt x="18297" y="7818"/>
                  <a:pt x="18270" y="7957"/>
                </a:cubicBezTo>
                <a:cubicBezTo>
                  <a:pt x="18244" y="8095"/>
                  <a:pt x="18191" y="8146"/>
                  <a:pt x="18254" y="8234"/>
                </a:cubicBezTo>
                <a:cubicBezTo>
                  <a:pt x="18318" y="8322"/>
                  <a:pt x="18338" y="8246"/>
                  <a:pt x="18386" y="8183"/>
                </a:cubicBezTo>
                <a:cubicBezTo>
                  <a:pt x="18433" y="8121"/>
                  <a:pt x="18465" y="7843"/>
                  <a:pt x="18438" y="7755"/>
                </a:cubicBezTo>
                <a:cubicBezTo>
                  <a:pt x="18412" y="7667"/>
                  <a:pt x="18349" y="7490"/>
                  <a:pt x="18349" y="7427"/>
                </a:cubicBezTo>
                <a:cubicBezTo>
                  <a:pt x="18349" y="7364"/>
                  <a:pt x="18454" y="7364"/>
                  <a:pt x="18454" y="7263"/>
                </a:cubicBezTo>
                <a:cubicBezTo>
                  <a:pt x="18454" y="7163"/>
                  <a:pt x="18491" y="7087"/>
                  <a:pt x="18528" y="7049"/>
                </a:cubicBezTo>
                <a:cubicBezTo>
                  <a:pt x="18565" y="7011"/>
                  <a:pt x="18612" y="6847"/>
                  <a:pt x="18628" y="6898"/>
                </a:cubicBezTo>
                <a:cubicBezTo>
                  <a:pt x="18644" y="6948"/>
                  <a:pt x="18738" y="7011"/>
                  <a:pt x="18764" y="6936"/>
                </a:cubicBezTo>
                <a:cubicBezTo>
                  <a:pt x="18791" y="6860"/>
                  <a:pt x="18928" y="6583"/>
                  <a:pt x="19012" y="6431"/>
                </a:cubicBezTo>
                <a:cubicBezTo>
                  <a:pt x="19096" y="6280"/>
                  <a:pt x="19128" y="6104"/>
                  <a:pt x="19149" y="5928"/>
                </a:cubicBezTo>
                <a:cubicBezTo>
                  <a:pt x="19170" y="5751"/>
                  <a:pt x="19201" y="5637"/>
                  <a:pt x="19191" y="5499"/>
                </a:cubicBezTo>
                <a:cubicBezTo>
                  <a:pt x="19180" y="5360"/>
                  <a:pt x="19143" y="5260"/>
                  <a:pt x="19096" y="5272"/>
                </a:cubicBezTo>
                <a:cubicBezTo>
                  <a:pt x="19048" y="5285"/>
                  <a:pt x="19022" y="5348"/>
                  <a:pt x="18975" y="5348"/>
                </a:cubicBezTo>
                <a:cubicBezTo>
                  <a:pt x="18928" y="5348"/>
                  <a:pt x="18965" y="5171"/>
                  <a:pt x="18943" y="5171"/>
                </a:cubicBezTo>
                <a:cubicBezTo>
                  <a:pt x="18922" y="5171"/>
                  <a:pt x="18875" y="5335"/>
                  <a:pt x="18849" y="5247"/>
                </a:cubicBezTo>
                <a:cubicBezTo>
                  <a:pt x="18822" y="5159"/>
                  <a:pt x="18922" y="5045"/>
                  <a:pt x="19001" y="4982"/>
                </a:cubicBezTo>
                <a:cubicBezTo>
                  <a:pt x="19080" y="4919"/>
                  <a:pt x="19212" y="4554"/>
                  <a:pt x="19264" y="4541"/>
                </a:cubicBezTo>
                <a:cubicBezTo>
                  <a:pt x="19317" y="4528"/>
                  <a:pt x="19448" y="4566"/>
                  <a:pt x="19564" y="4554"/>
                </a:cubicBezTo>
                <a:cubicBezTo>
                  <a:pt x="19680" y="4541"/>
                  <a:pt x="19717" y="4428"/>
                  <a:pt x="19754" y="4491"/>
                </a:cubicBezTo>
                <a:cubicBezTo>
                  <a:pt x="19790" y="4554"/>
                  <a:pt x="19869" y="4629"/>
                  <a:pt x="19917" y="4617"/>
                </a:cubicBezTo>
                <a:cubicBezTo>
                  <a:pt x="19964" y="4604"/>
                  <a:pt x="19943" y="4617"/>
                  <a:pt x="20017" y="4491"/>
                </a:cubicBezTo>
                <a:cubicBezTo>
                  <a:pt x="20090" y="4365"/>
                  <a:pt x="20159" y="4302"/>
                  <a:pt x="20195" y="4201"/>
                </a:cubicBezTo>
                <a:cubicBezTo>
                  <a:pt x="20232" y="4100"/>
                  <a:pt x="20332" y="4025"/>
                  <a:pt x="20337" y="4125"/>
                </a:cubicBezTo>
                <a:cubicBezTo>
                  <a:pt x="20343" y="4226"/>
                  <a:pt x="20327" y="4327"/>
                  <a:pt x="20369" y="4327"/>
                </a:cubicBezTo>
                <a:cubicBezTo>
                  <a:pt x="20411" y="4327"/>
                  <a:pt x="20474" y="4226"/>
                  <a:pt x="20527" y="4176"/>
                </a:cubicBezTo>
                <a:cubicBezTo>
                  <a:pt x="20579" y="4125"/>
                  <a:pt x="20622" y="4062"/>
                  <a:pt x="20622" y="4062"/>
                </a:cubicBezTo>
                <a:cubicBezTo>
                  <a:pt x="20622" y="4062"/>
                  <a:pt x="20406" y="4415"/>
                  <a:pt x="20353" y="4491"/>
                </a:cubicBezTo>
                <a:cubicBezTo>
                  <a:pt x="20301" y="4566"/>
                  <a:pt x="20174" y="4617"/>
                  <a:pt x="20122" y="4768"/>
                </a:cubicBezTo>
                <a:cubicBezTo>
                  <a:pt x="20069" y="4919"/>
                  <a:pt x="20038" y="4970"/>
                  <a:pt x="20043" y="5134"/>
                </a:cubicBezTo>
                <a:cubicBezTo>
                  <a:pt x="20048" y="5297"/>
                  <a:pt x="20137" y="5512"/>
                  <a:pt x="20095" y="5663"/>
                </a:cubicBezTo>
                <a:cubicBezTo>
                  <a:pt x="20053" y="5814"/>
                  <a:pt x="20038" y="6029"/>
                  <a:pt x="20038" y="6029"/>
                </a:cubicBezTo>
                <a:cubicBezTo>
                  <a:pt x="20038" y="6029"/>
                  <a:pt x="20101" y="5814"/>
                  <a:pt x="20190" y="5675"/>
                </a:cubicBezTo>
                <a:cubicBezTo>
                  <a:pt x="20280" y="5537"/>
                  <a:pt x="20332" y="5348"/>
                  <a:pt x="20364" y="5272"/>
                </a:cubicBezTo>
                <a:cubicBezTo>
                  <a:pt x="20395" y="5197"/>
                  <a:pt x="20490" y="5184"/>
                  <a:pt x="20490" y="5096"/>
                </a:cubicBezTo>
                <a:cubicBezTo>
                  <a:pt x="20490" y="5008"/>
                  <a:pt x="20516" y="4894"/>
                  <a:pt x="20532" y="4793"/>
                </a:cubicBezTo>
                <a:cubicBezTo>
                  <a:pt x="20548" y="4693"/>
                  <a:pt x="20501" y="4718"/>
                  <a:pt x="20532" y="4592"/>
                </a:cubicBezTo>
                <a:cubicBezTo>
                  <a:pt x="20564" y="4466"/>
                  <a:pt x="20558" y="4365"/>
                  <a:pt x="20716" y="4365"/>
                </a:cubicBezTo>
                <a:cubicBezTo>
                  <a:pt x="20874" y="4365"/>
                  <a:pt x="20821" y="4390"/>
                  <a:pt x="20948" y="4377"/>
                </a:cubicBezTo>
                <a:cubicBezTo>
                  <a:pt x="21074" y="4365"/>
                  <a:pt x="21121" y="4214"/>
                  <a:pt x="21242" y="4138"/>
                </a:cubicBezTo>
                <a:cubicBezTo>
                  <a:pt x="21363" y="4062"/>
                  <a:pt x="21458" y="4012"/>
                  <a:pt x="21495" y="4050"/>
                </a:cubicBezTo>
                <a:cubicBezTo>
                  <a:pt x="21532" y="4088"/>
                  <a:pt x="21590" y="4062"/>
                  <a:pt x="21553" y="3974"/>
                </a:cubicBezTo>
                <a:cubicBezTo>
                  <a:pt x="21516" y="3886"/>
                  <a:pt x="21432" y="3760"/>
                  <a:pt x="21474" y="3735"/>
                </a:cubicBezTo>
                <a:cubicBezTo>
                  <a:pt x="21516" y="3709"/>
                  <a:pt x="21558" y="3697"/>
                  <a:pt x="21574" y="3596"/>
                </a:cubicBezTo>
                <a:cubicBezTo>
                  <a:pt x="21590" y="3495"/>
                  <a:pt x="21516" y="3319"/>
                  <a:pt x="21558" y="3218"/>
                </a:cubicBezTo>
                <a:cubicBezTo>
                  <a:pt x="21600" y="3117"/>
                  <a:pt x="21526" y="2991"/>
                  <a:pt x="21474" y="2966"/>
                </a:cubicBezTo>
                <a:cubicBezTo>
                  <a:pt x="21421" y="2941"/>
                  <a:pt x="21216" y="2991"/>
                  <a:pt x="21174" y="2941"/>
                </a:cubicBezTo>
                <a:cubicBezTo>
                  <a:pt x="21132" y="2891"/>
                  <a:pt x="21063" y="2827"/>
                  <a:pt x="21042" y="2865"/>
                </a:cubicBezTo>
                <a:cubicBezTo>
                  <a:pt x="21021" y="2903"/>
                  <a:pt x="20974" y="3105"/>
                  <a:pt x="20974" y="3105"/>
                </a:cubicBezTo>
                <a:cubicBezTo>
                  <a:pt x="20974" y="3105"/>
                  <a:pt x="20937" y="3130"/>
                  <a:pt x="20905" y="3017"/>
                </a:cubicBezTo>
                <a:cubicBezTo>
                  <a:pt x="20874" y="2903"/>
                  <a:pt x="20700" y="2916"/>
                  <a:pt x="20648" y="2916"/>
                </a:cubicBezTo>
                <a:cubicBezTo>
                  <a:pt x="20595" y="2916"/>
                  <a:pt x="20537" y="2941"/>
                  <a:pt x="20479" y="2954"/>
                </a:cubicBezTo>
                <a:cubicBezTo>
                  <a:pt x="20422" y="2966"/>
                  <a:pt x="20390" y="3004"/>
                  <a:pt x="20348" y="2916"/>
                </a:cubicBezTo>
                <a:cubicBezTo>
                  <a:pt x="20306" y="2827"/>
                  <a:pt x="20248" y="2790"/>
                  <a:pt x="20227" y="2752"/>
                </a:cubicBezTo>
                <a:cubicBezTo>
                  <a:pt x="20206" y="2714"/>
                  <a:pt x="20090" y="2714"/>
                  <a:pt x="20001" y="2739"/>
                </a:cubicBezTo>
                <a:cubicBezTo>
                  <a:pt x="19911" y="2765"/>
                  <a:pt x="19822" y="2765"/>
                  <a:pt x="19822" y="2765"/>
                </a:cubicBezTo>
                <a:cubicBezTo>
                  <a:pt x="19822" y="2765"/>
                  <a:pt x="19780" y="2727"/>
                  <a:pt x="19717" y="2639"/>
                </a:cubicBezTo>
                <a:cubicBezTo>
                  <a:pt x="19654" y="2550"/>
                  <a:pt x="19590" y="2487"/>
                  <a:pt x="19569" y="2487"/>
                </a:cubicBezTo>
                <a:cubicBezTo>
                  <a:pt x="19548" y="2487"/>
                  <a:pt x="19385" y="2550"/>
                  <a:pt x="19348" y="2487"/>
                </a:cubicBezTo>
                <a:cubicBezTo>
                  <a:pt x="19312" y="2424"/>
                  <a:pt x="19275" y="2386"/>
                  <a:pt x="19249" y="2386"/>
                </a:cubicBezTo>
                <a:cubicBezTo>
                  <a:pt x="19222" y="2386"/>
                  <a:pt x="19201" y="2286"/>
                  <a:pt x="19233" y="2286"/>
                </a:cubicBezTo>
                <a:cubicBezTo>
                  <a:pt x="19264" y="2286"/>
                  <a:pt x="19412" y="2185"/>
                  <a:pt x="19412" y="2185"/>
                </a:cubicBezTo>
                <a:cubicBezTo>
                  <a:pt x="19412" y="2185"/>
                  <a:pt x="19369" y="2046"/>
                  <a:pt x="19317" y="2046"/>
                </a:cubicBezTo>
                <a:cubicBezTo>
                  <a:pt x="19264" y="2046"/>
                  <a:pt x="19170" y="1983"/>
                  <a:pt x="19143" y="1983"/>
                </a:cubicBezTo>
                <a:cubicBezTo>
                  <a:pt x="19117" y="1983"/>
                  <a:pt x="19138" y="2046"/>
                  <a:pt x="19085" y="2021"/>
                </a:cubicBezTo>
                <a:cubicBezTo>
                  <a:pt x="19033" y="1996"/>
                  <a:pt x="18962" y="2073"/>
                  <a:pt x="18949" y="1996"/>
                </a:cubicBezTo>
                <a:cubicBezTo>
                  <a:pt x="18926" y="1859"/>
                  <a:pt x="18843" y="2122"/>
                  <a:pt x="18922" y="2172"/>
                </a:cubicBezTo>
                <a:cubicBezTo>
                  <a:pt x="19001" y="2222"/>
                  <a:pt x="19075" y="2172"/>
                  <a:pt x="19096" y="2248"/>
                </a:cubicBezTo>
                <a:cubicBezTo>
                  <a:pt x="19117" y="2323"/>
                  <a:pt x="19096" y="2361"/>
                  <a:pt x="19096" y="2412"/>
                </a:cubicBezTo>
                <a:cubicBezTo>
                  <a:pt x="19096" y="2462"/>
                  <a:pt x="19054" y="2601"/>
                  <a:pt x="19028" y="2626"/>
                </a:cubicBezTo>
                <a:cubicBezTo>
                  <a:pt x="19001" y="2651"/>
                  <a:pt x="18970" y="2588"/>
                  <a:pt x="18917" y="2651"/>
                </a:cubicBezTo>
                <a:cubicBezTo>
                  <a:pt x="18865" y="2714"/>
                  <a:pt x="18733" y="2664"/>
                  <a:pt x="18717" y="2702"/>
                </a:cubicBezTo>
                <a:cubicBezTo>
                  <a:pt x="18701" y="2739"/>
                  <a:pt x="18670" y="2601"/>
                  <a:pt x="18644" y="2626"/>
                </a:cubicBezTo>
                <a:cubicBezTo>
                  <a:pt x="18617" y="2651"/>
                  <a:pt x="18549" y="2815"/>
                  <a:pt x="18512" y="2802"/>
                </a:cubicBezTo>
                <a:cubicBezTo>
                  <a:pt x="18475" y="2790"/>
                  <a:pt x="18428" y="2702"/>
                  <a:pt x="18428" y="2601"/>
                </a:cubicBezTo>
                <a:cubicBezTo>
                  <a:pt x="18428" y="2500"/>
                  <a:pt x="18412" y="2374"/>
                  <a:pt x="18396" y="2349"/>
                </a:cubicBezTo>
                <a:cubicBezTo>
                  <a:pt x="18380" y="2323"/>
                  <a:pt x="18265" y="2311"/>
                  <a:pt x="18223" y="2323"/>
                </a:cubicBezTo>
                <a:cubicBezTo>
                  <a:pt x="18180" y="2336"/>
                  <a:pt x="18049" y="2361"/>
                  <a:pt x="18028" y="2412"/>
                </a:cubicBezTo>
                <a:cubicBezTo>
                  <a:pt x="18007" y="2462"/>
                  <a:pt x="17949" y="2500"/>
                  <a:pt x="17912" y="2500"/>
                </a:cubicBezTo>
                <a:cubicBezTo>
                  <a:pt x="17875" y="2500"/>
                  <a:pt x="17844" y="2412"/>
                  <a:pt x="17765" y="2386"/>
                </a:cubicBezTo>
                <a:cubicBezTo>
                  <a:pt x="17686" y="2361"/>
                  <a:pt x="17512" y="2349"/>
                  <a:pt x="17491" y="2361"/>
                </a:cubicBezTo>
                <a:cubicBezTo>
                  <a:pt x="17470" y="2374"/>
                  <a:pt x="17402" y="2336"/>
                  <a:pt x="17428" y="2286"/>
                </a:cubicBezTo>
                <a:cubicBezTo>
                  <a:pt x="17455" y="2235"/>
                  <a:pt x="17533" y="2071"/>
                  <a:pt x="17486" y="1996"/>
                </a:cubicBezTo>
                <a:cubicBezTo>
                  <a:pt x="17439" y="1920"/>
                  <a:pt x="17333" y="1920"/>
                  <a:pt x="17286" y="1908"/>
                </a:cubicBezTo>
                <a:cubicBezTo>
                  <a:pt x="17239" y="1895"/>
                  <a:pt x="17192" y="1870"/>
                  <a:pt x="17118" y="1895"/>
                </a:cubicBezTo>
                <a:cubicBezTo>
                  <a:pt x="17044" y="1920"/>
                  <a:pt x="17028" y="2008"/>
                  <a:pt x="16997" y="1933"/>
                </a:cubicBezTo>
                <a:cubicBezTo>
                  <a:pt x="16965" y="1857"/>
                  <a:pt x="17076" y="1971"/>
                  <a:pt x="16965" y="1857"/>
                </a:cubicBezTo>
                <a:cubicBezTo>
                  <a:pt x="16855" y="1744"/>
                  <a:pt x="16791" y="1856"/>
                  <a:pt x="16770" y="1794"/>
                </a:cubicBezTo>
                <a:cubicBezTo>
                  <a:pt x="16712" y="1617"/>
                  <a:pt x="16844" y="1706"/>
                  <a:pt x="16692" y="1895"/>
                </a:cubicBezTo>
                <a:cubicBezTo>
                  <a:pt x="16613" y="1992"/>
                  <a:pt x="16560" y="2009"/>
                  <a:pt x="16539" y="2021"/>
                </a:cubicBezTo>
                <a:cubicBezTo>
                  <a:pt x="16518" y="2034"/>
                  <a:pt x="16372" y="1974"/>
                  <a:pt x="16371" y="1933"/>
                </a:cubicBezTo>
                <a:cubicBezTo>
                  <a:pt x="16366" y="1617"/>
                  <a:pt x="16297" y="1946"/>
                  <a:pt x="16245" y="1996"/>
                </a:cubicBezTo>
                <a:cubicBezTo>
                  <a:pt x="16192" y="2046"/>
                  <a:pt x="16155" y="2122"/>
                  <a:pt x="16103" y="2097"/>
                </a:cubicBezTo>
                <a:cubicBezTo>
                  <a:pt x="16050" y="2071"/>
                  <a:pt x="15966" y="2071"/>
                  <a:pt x="15913" y="2122"/>
                </a:cubicBezTo>
                <a:cubicBezTo>
                  <a:pt x="15861" y="2172"/>
                  <a:pt x="15824" y="2172"/>
                  <a:pt x="15771" y="2260"/>
                </a:cubicBezTo>
                <a:cubicBezTo>
                  <a:pt x="15718" y="2349"/>
                  <a:pt x="15619" y="2399"/>
                  <a:pt x="15619" y="2399"/>
                </a:cubicBezTo>
                <a:cubicBezTo>
                  <a:pt x="15619" y="2399"/>
                  <a:pt x="15529" y="2386"/>
                  <a:pt x="15482" y="2386"/>
                </a:cubicBezTo>
                <a:cubicBezTo>
                  <a:pt x="15434" y="2386"/>
                  <a:pt x="15371" y="2386"/>
                  <a:pt x="15413" y="2475"/>
                </a:cubicBezTo>
                <a:cubicBezTo>
                  <a:pt x="15456" y="2563"/>
                  <a:pt x="15582" y="2651"/>
                  <a:pt x="15598" y="2702"/>
                </a:cubicBezTo>
                <a:cubicBezTo>
                  <a:pt x="15613" y="2752"/>
                  <a:pt x="15634" y="2903"/>
                  <a:pt x="15608" y="2941"/>
                </a:cubicBezTo>
                <a:cubicBezTo>
                  <a:pt x="15582" y="2979"/>
                  <a:pt x="15540" y="2966"/>
                  <a:pt x="15535" y="2853"/>
                </a:cubicBezTo>
                <a:cubicBezTo>
                  <a:pt x="15529" y="2740"/>
                  <a:pt x="15524" y="2727"/>
                  <a:pt x="15461" y="2676"/>
                </a:cubicBezTo>
                <a:cubicBezTo>
                  <a:pt x="15398" y="2626"/>
                  <a:pt x="15403" y="2664"/>
                  <a:pt x="15350" y="2550"/>
                </a:cubicBezTo>
                <a:cubicBezTo>
                  <a:pt x="15298" y="2437"/>
                  <a:pt x="15240" y="2449"/>
                  <a:pt x="15214" y="2525"/>
                </a:cubicBezTo>
                <a:cubicBezTo>
                  <a:pt x="15187" y="2601"/>
                  <a:pt x="15203" y="2752"/>
                  <a:pt x="15171" y="2765"/>
                </a:cubicBezTo>
                <a:cubicBezTo>
                  <a:pt x="15140" y="2777"/>
                  <a:pt x="15103" y="2828"/>
                  <a:pt x="15098" y="2714"/>
                </a:cubicBezTo>
                <a:cubicBezTo>
                  <a:pt x="15092" y="2601"/>
                  <a:pt x="15092" y="2386"/>
                  <a:pt x="15056" y="2513"/>
                </a:cubicBezTo>
                <a:cubicBezTo>
                  <a:pt x="15019" y="2639"/>
                  <a:pt x="15003" y="2639"/>
                  <a:pt x="15003" y="2702"/>
                </a:cubicBezTo>
                <a:cubicBezTo>
                  <a:pt x="15003" y="2765"/>
                  <a:pt x="15035" y="2827"/>
                  <a:pt x="15024" y="2941"/>
                </a:cubicBezTo>
                <a:cubicBezTo>
                  <a:pt x="15014" y="3054"/>
                  <a:pt x="15014" y="3130"/>
                  <a:pt x="15029" y="3130"/>
                </a:cubicBezTo>
                <a:cubicBezTo>
                  <a:pt x="15045" y="3130"/>
                  <a:pt x="15082" y="3017"/>
                  <a:pt x="15129" y="2991"/>
                </a:cubicBezTo>
                <a:cubicBezTo>
                  <a:pt x="15177" y="2966"/>
                  <a:pt x="15261" y="2903"/>
                  <a:pt x="15266" y="3017"/>
                </a:cubicBezTo>
                <a:cubicBezTo>
                  <a:pt x="15271" y="3130"/>
                  <a:pt x="15324" y="3168"/>
                  <a:pt x="15271" y="3218"/>
                </a:cubicBezTo>
                <a:cubicBezTo>
                  <a:pt x="15219" y="3269"/>
                  <a:pt x="15161" y="3243"/>
                  <a:pt x="15150" y="3168"/>
                </a:cubicBezTo>
                <a:cubicBezTo>
                  <a:pt x="15140" y="3092"/>
                  <a:pt x="15103" y="3092"/>
                  <a:pt x="15066" y="3155"/>
                </a:cubicBezTo>
                <a:cubicBezTo>
                  <a:pt x="15029" y="3218"/>
                  <a:pt x="14950" y="3445"/>
                  <a:pt x="14950" y="3445"/>
                </a:cubicBezTo>
                <a:cubicBezTo>
                  <a:pt x="14950" y="3445"/>
                  <a:pt x="14824" y="3584"/>
                  <a:pt x="14808" y="3559"/>
                </a:cubicBezTo>
                <a:cubicBezTo>
                  <a:pt x="14793" y="3534"/>
                  <a:pt x="14850" y="3395"/>
                  <a:pt x="14893" y="3332"/>
                </a:cubicBezTo>
                <a:cubicBezTo>
                  <a:pt x="14935" y="3269"/>
                  <a:pt x="14966" y="3130"/>
                  <a:pt x="14950" y="3092"/>
                </a:cubicBezTo>
                <a:cubicBezTo>
                  <a:pt x="14935" y="3054"/>
                  <a:pt x="14914" y="2815"/>
                  <a:pt x="14924" y="2752"/>
                </a:cubicBezTo>
                <a:cubicBezTo>
                  <a:pt x="14935" y="2689"/>
                  <a:pt x="14982" y="2601"/>
                  <a:pt x="14930" y="2538"/>
                </a:cubicBezTo>
                <a:cubicBezTo>
                  <a:pt x="14877" y="2475"/>
                  <a:pt x="14840" y="2399"/>
                  <a:pt x="14798" y="2361"/>
                </a:cubicBezTo>
                <a:cubicBezTo>
                  <a:pt x="14756" y="2324"/>
                  <a:pt x="14709" y="2513"/>
                  <a:pt x="14672" y="2563"/>
                </a:cubicBezTo>
                <a:cubicBezTo>
                  <a:pt x="14635" y="2614"/>
                  <a:pt x="14640" y="2676"/>
                  <a:pt x="14593" y="2689"/>
                </a:cubicBezTo>
                <a:cubicBezTo>
                  <a:pt x="14545" y="2702"/>
                  <a:pt x="14514" y="2853"/>
                  <a:pt x="14593" y="2941"/>
                </a:cubicBezTo>
                <a:cubicBezTo>
                  <a:pt x="14672" y="3029"/>
                  <a:pt x="14698" y="3092"/>
                  <a:pt x="14677" y="3143"/>
                </a:cubicBezTo>
                <a:cubicBezTo>
                  <a:pt x="14656" y="3193"/>
                  <a:pt x="14566" y="3118"/>
                  <a:pt x="14566" y="3118"/>
                </a:cubicBezTo>
                <a:cubicBezTo>
                  <a:pt x="14566" y="3118"/>
                  <a:pt x="14498" y="3042"/>
                  <a:pt x="14456" y="3042"/>
                </a:cubicBezTo>
                <a:cubicBezTo>
                  <a:pt x="14414" y="3042"/>
                  <a:pt x="14361" y="2979"/>
                  <a:pt x="14319" y="2966"/>
                </a:cubicBezTo>
                <a:cubicBezTo>
                  <a:pt x="14277" y="2954"/>
                  <a:pt x="14193" y="2954"/>
                  <a:pt x="14172" y="3004"/>
                </a:cubicBezTo>
                <a:cubicBezTo>
                  <a:pt x="14151" y="3054"/>
                  <a:pt x="14098" y="3206"/>
                  <a:pt x="14056" y="3155"/>
                </a:cubicBezTo>
                <a:cubicBezTo>
                  <a:pt x="14014" y="3105"/>
                  <a:pt x="14014" y="3054"/>
                  <a:pt x="13956" y="3105"/>
                </a:cubicBezTo>
                <a:cubicBezTo>
                  <a:pt x="13898" y="3155"/>
                  <a:pt x="13841" y="3067"/>
                  <a:pt x="13809" y="3143"/>
                </a:cubicBezTo>
                <a:cubicBezTo>
                  <a:pt x="13777" y="3218"/>
                  <a:pt x="13804" y="3218"/>
                  <a:pt x="13704" y="3143"/>
                </a:cubicBezTo>
                <a:cubicBezTo>
                  <a:pt x="13604" y="3067"/>
                  <a:pt x="13625" y="3193"/>
                  <a:pt x="13530" y="3231"/>
                </a:cubicBezTo>
                <a:cubicBezTo>
                  <a:pt x="13435" y="3269"/>
                  <a:pt x="13377" y="3193"/>
                  <a:pt x="13351" y="3269"/>
                </a:cubicBezTo>
                <a:cubicBezTo>
                  <a:pt x="13325" y="3345"/>
                  <a:pt x="13288" y="3483"/>
                  <a:pt x="13272" y="3395"/>
                </a:cubicBezTo>
                <a:cubicBezTo>
                  <a:pt x="13257" y="3307"/>
                  <a:pt x="13325" y="3155"/>
                  <a:pt x="13299" y="3105"/>
                </a:cubicBezTo>
                <a:cubicBezTo>
                  <a:pt x="13272" y="3054"/>
                  <a:pt x="13162" y="3080"/>
                  <a:pt x="13146" y="3117"/>
                </a:cubicBezTo>
                <a:cubicBezTo>
                  <a:pt x="13130" y="3155"/>
                  <a:pt x="13141" y="3294"/>
                  <a:pt x="13151" y="3345"/>
                </a:cubicBezTo>
                <a:cubicBezTo>
                  <a:pt x="13162" y="3395"/>
                  <a:pt x="13178" y="3596"/>
                  <a:pt x="13146" y="3559"/>
                </a:cubicBezTo>
                <a:cubicBezTo>
                  <a:pt x="13114" y="3521"/>
                  <a:pt x="13120" y="3395"/>
                  <a:pt x="13088" y="3407"/>
                </a:cubicBezTo>
                <a:cubicBezTo>
                  <a:pt x="13057" y="3420"/>
                  <a:pt x="13020" y="3458"/>
                  <a:pt x="13004" y="3483"/>
                </a:cubicBezTo>
                <a:cubicBezTo>
                  <a:pt x="12988" y="3508"/>
                  <a:pt x="12925" y="3508"/>
                  <a:pt x="12909" y="3559"/>
                </a:cubicBezTo>
                <a:cubicBezTo>
                  <a:pt x="12894" y="3609"/>
                  <a:pt x="12915" y="3748"/>
                  <a:pt x="12888" y="3760"/>
                </a:cubicBezTo>
                <a:cubicBezTo>
                  <a:pt x="12862" y="3773"/>
                  <a:pt x="12841" y="3823"/>
                  <a:pt x="12783" y="3735"/>
                </a:cubicBezTo>
                <a:cubicBezTo>
                  <a:pt x="12725" y="3647"/>
                  <a:pt x="12725" y="3697"/>
                  <a:pt x="12709" y="3722"/>
                </a:cubicBezTo>
                <a:cubicBezTo>
                  <a:pt x="12694" y="3748"/>
                  <a:pt x="12620" y="3848"/>
                  <a:pt x="12615" y="3735"/>
                </a:cubicBezTo>
                <a:cubicBezTo>
                  <a:pt x="12610" y="3622"/>
                  <a:pt x="12625" y="3584"/>
                  <a:pt x="12578" y="3508"/>
                </a:cubicBezTo>
                <a:cubicBezTo>
                  <a:pt x="12531" y="3432"/>
                  <a:pt x="12567" y="3432"/>
                  <a:pt x="12631" y="3483"/>
                </a:cubicBezTo>
                <a:cubicBezTo>
                  <a:pt x="12694" y="3533"/>
                  <a:pt x="12773" y="3559"/>
                  <a:pt x="12888" y="3470"/>
                </a:cubicBezTo>
                <a:cubicBezTo>
                  <a:pt x="13004" y="3382"/>
                  <a:pt x="13051" y="3345"/>
                  <a:pt x="13004" y="3294"/>
                </a:cubicBezTo>
                <a:cubicBezTo>
                  <a:pt x="12957" y="3244"/>
                  <a:pt x="12919" y="3083"/>
                  <a:pt x="12845" y="3058"/>
                </a:cubicBezTo>
                <a:cubicBezTo>
                  <a:pt x="12772" y="3033"/>
                  <a:pt x="12662" y="3143"/>
                  <a:pt x="12546" y="3042"/>
                </a:cubicBezTo>
                <a:cubicBezTo>
                  <a:pt x="12431" y="2941"/>
                  <a:pt x="12404" y="2903"/>
                  <a:pt x="12357" y="2878"/>
                </a:cubicBezTo>
                <a:cubicBezTo>
                  <a:pt x="12310" y="2853"/>
                  <a:pt x="12021" y="2549"/>
                  <a:pt x="11889" y="2599"/>
                </a:cubicBezTo>
                <a:cubicBezTo>
                  <a:pt x="11758" y="2650"/>
                  <a:pt x="11394" y="3067"/>
                  <a:pt x="11373" y="3105"/>
                </a:cubicBezTo>
                <a:cubicBezTo>
                  <a:pt x="11352" y="3143"/>
                  <a:pt x="11321" y="3294"/>
                  <a:pt x="11252" y="3420"/>
                </a:cubicBezTo>
                <a:cubicBezTo>
                  <a:pt x="11184" y="3546"/>
                  <a:pt x="11065" y="3671"/>
                  <a:pt x="10965" y="3721"/>
                </a:cubicBezTo>
                <a:cubicBezTo>
                  <a:pt x="10865" y="3771"/>
                  <a:pt x="10742" y="4139"/>
                  <a:pt x="10742" y="4189"/>
                </a:cubicBezTo>
                <a:cubicBezTo>
                  <a:pt x="10742" y="4239"/>
                  <a:pt x="10784" y="4428"/>
                  <a:pt x="10774" y="4466"/>
                </a:cubicBezTo>
                <a:cubicBezTo>
                  <a:pt x="10763" y="4504"/>
                  <a:pt x="10795" y="4693"/>
                  <a:pt x="10853" y="4743"/>
                </a:cubicBezTo>
                <a:cubicBezTo>
                  <a:pt x="10910" y="4794"/>
                  <a:pt x="11010" y="4781"/>
                  <a:pt x="11016" y="4706"/>
                </a:cubicBezTo>
                <a:cubicBezTo>
                  <a:pt x="11021" y="4630"/>
                  <a:pt x="11100" y="4466"/>
                  <a:pt x="11105" y="4580"/>
                </a:cubicBezTo>
                <a:cubicBezTo>
                  <a:pt x="11110" y="4693"/>
                  <a:pt x="11163" y="4869"/>
                  <a:pt x="11152" y="4945"/>
                </a:cubicBezTo>
                <a:cubicBezTo>
                  <a:pt x="11142" y="5020"/>
                  <a:pt x="11152" y="5096"/>
                  <a:pt x="11189" y="5084"/>
                </a:cubicBezTo>
                <a:cubicBezTo>
                  <a:pt x="11226" y="5071"/>
                  <a:pt x="11421" y="4970"/>
                  <a:pt x="11421" y="4970"/>
                </a:cubicBezTo>
                <a:cubicBezTo>
                  <a:pt x="11421" y="4970"/>
                  <a:pt x="11484" y="4907"/>
                  <a:pt x="11473" y="4806"/>
                </a:cubicBezTo>
                <a:cubicBezTo>
                  <a:pt x="11463" y="4706"/>
                  <a:pt x="11542" y="4567"/>
                  <a:pt x="11558" y="4529"/>
                </a:cubicBezTo>
                <a:cubicBezTo>
                  <a:pt x="11573" y="4491"/>
                  <a:pt x="11631" y="4340"/>
                  <a:pt x="11563" y="4290"/>
                </a:cubicBezTo>
                <a:cubicBezTo>
                  <a:pt x="11494" y="4239"/>
                  <a:pt x="11442" y="4226"/>
                  <a:pt x="11515" y="4075"/>
                </a:cubicBezTo>
                <a:cubicBezTo>
                  <a:pt x="11589" y="3924"/>
                  <a:pt x="11636" y="4075"/>
                  <a:pt x="11731" y="3849"/>
                </a:cubicBezTo>
                <a:cubicBezTo>
                  <a:pt x="11826" y="3622"/>
                  <a:pt x="11710" y="3559"/>
                  <a:pt x="11810" y="3546"/>
                </a:cubicBezTo>
                <a:cubicBezTo>
                  <a:pt x="11910" y="3534"/>
                  <a:pt x="12015" y="3521"/>
                  <a:pt x="11994" y="3596"/>
                </a:cubicBezTo>
                <a:cubicBezTo>
                  <a:pt x="11973" y="3672"/>
                  <a:pt x="11852" y="3836"/>
                  <a:pt x="11784" y="3911"/>
                </a:cubicBezTo>
                <a:cubicBezTo>
                  <a:pt x="11715" y="3987"/>
                  <a:pt x="11726" y="4126"/>
                  <a:pt x="11752" y="4201"/>
                </a:cubicBezTo>
                <a:cubicBezTo>
                  <a:pt x="11778" y="4277"/>
                  <a:pt x="11789" y="4453"/>
                  <a:pt x="11836" y="4428"/>
                </a:cubicBezTo>
                <a:cubicBezTo>
                  <a:pt x="11884" y="4403"/>
                  <a:pt x="11941" y="4315"/>
                  <a:pt x="11994" y="4327"/>
                </a:cubicBezTo>
                <a:cubicBezTo>
                  <a:pt x="12046" y="4340"/>
                  <a:pt x="12152" y="4315"/>
                  <a:pt x="12168" y="4315"/>
                </a:cubicBezTo>
                <a:cubicBezTo>
                  <a:pt x="12184" y="4315"/>
                  <a:pt x="12257" y="4491"/>
                  <a:pt x="12215" y="4517"/>
                </a:cubicBezTo>
                <a:cubicBezTo>
                  <a:pt x="12173" y="4542"/>
                  <a:pt x="12120" y="4529"/>
                  <a:pt x="12031" y="4542"/>
                </a:cubicBezTo>
                <a:cubicBezTo>
                  <a:pt x="11941" y="4554"/>
                  <a:pt x="11841" y="4554"/>
                  <a:pt x="11841" y="4592"/>
                </a:cubicBezTo>
                <a:cubicBezTo>
                  <a:pt x="11841" y="4630"/>
                  <a:pt x="11962" y="4718"/>
                  <a:pt x="11920" y="4781"/>
                </a:cubicBezTo>
                <a:cubicBezTo>
                  <a:pt x="11878" y="4844"/>
                  <a:pt x="11836" y="4769"/>
                  <a:pt x="11784" y="4756"/>
                </a:cubicBezTo>
                <a:cubicBezTo>
                  <a:pt x="11731" y="4743"/>
                  <a:pt x="11699" y="4920"/>
                  <a:pt x="11684" y="5021"/>
                </a:cubicBezTo>
                <a:cubicBezTo>
                  <a:pt x="11668" y="5121"/>
                  <a:pt x="11710" y="5298"/>
                  <a:pt x="11631" y="5235"/>
                </a:cubicBezTo>
                <a:cubicBezTo>
                  <a:pt x="11552" y="5172"/>
                  <a:pt x="11494" y="5172"/>
                  <a:pt x="11473" y="5197"/>
                </a:cubicBezTo>
                <a:cubicBezTo>
                  <a:pt x="11452" y="5222"/>
                  <a:pt x="11414" y="5175"/>
                  <a:pt x="11361" y="5213"/>
                </a:cubicBezTo>
                <a:cubicBezTo>
                  <a:pt x="11308" y="5251"/>
                  <a:pt x="11305" y="5248"/>
                  <a:pt x="11236" y="5248"/>
                </a:cubicBezTo>
                <a:cubicBezTo>
                  <a:pt x="11168" y="5248"/>
                  <a:pt x="11168" y="5248"/>
                  <a:pt x="11168" y="5248"/>
                </a:cubicBezTo>
                <a:lnTo>
                  <a:pt x="11126" y="5260"/>
                </a:lnTo>
                <a:cubicBezTo>
                  <a:pt x="11126" y="5260"/>
                  <a:pt x="11084" y="5197"/>
                  <a:pt x="11079" y="5096"/>
                </a:cubicBezTo>
                <a:cubicBezTo>
                  <a:pt x="11073" y="4995"/>
                  <a:pt x="11100" y="4882"/>
                  <a:pt x="11073" y="4857"/>
                </a:cubicBezTo>
                <a:cubicBezTo>
                  <a:pt x="11047" y="4832"/>
                  <a:pt x="10952" y="4869"/>
                  <a:pt x="10937" y="4945"/>
                </a:cubicBezTo>
                <a:cubicBezTo>
                  <a:pt x="10921" y="5021"/>
                  <a:pt x="10905" y="5159"/>
                  <a:pt x="10926" y="5222"/>
                </a:cubicBezTo>
                <a:cubicBezTo>
                  <a:pt x="10947" y="5285"/>
                  <a:pt x="11010" y="5411"/>
                  <a:pt x="10952" y="5374"/>
                </a:cubicBezTo>
                <a:cubicBezTo>
                  <a:pt x="10894" y="5336"/>
                  <a:pt x="10821" y="5323"/>
                  <a:pt x="10779" y="5399"/>
                </a:cubicBezTo>
                <a:cubicBezTo>
                  <a:pt x="10737" y="5475"/>
                  <a:pt x="10663" y="5638"/>
                  <a:pt x="10663" y="5638"/>
                </a:cubicBezTo>
                <a:cubicBezTo>
                  <a:pt x="10663" y="5638"/>
                  <a:pt x="10531" y="5664"/>
                  <a:pt x="10531" y="5739"/>
                </a:cubicBezTo>
                <a:cubicBezTo>
                  <a:pt x="10531" y="5815"/>
                  <a:pt x="10531" y="5915"/>
                  <a:pt x="10484" y="5928"/>
                </a:cubicBezTo>
                <a:cubicBezTo>
                  <a:pt x="10437" y="5941"/>
                  <a:pt x="10374" y="5978"/>
                  <a:pt x="10310" y="6004"/>
                </a:cubicBezTo>
                <a:cubicBezTo>
                  <a:pt x="10247" y="6029"/>
                  <a:pt x="10253" y="6092"/>
                  <a:pt x="10179" y="6105"/>
                </a:cubicBezTo>
                <a:cubicBezTo>
                  <a:pt x="10105" y="6117"/>
                  <a:pt x="10095" y="6193"/>
                  <a:pt x="10163" y="6218"/>
                </a:cubicBezTo>
                <a:cubicBezTo>
                  <a:pt x="10232" y="6243"/>
                  <a:pt x="10337" y="6344"/>
                  <a:pt x="10342" y="6457"/>
                </a:cubicBezTo>
                <a:cubicBezTo>
                  <a:pt x="10348" y="6570"/>
                  <a:pt x="10337" y="6696"/>
                  <a:pt x="10311" y="6809"/>
                </a:cubicBezTo>
                <a:close/>
                <a:moveTo>
                  <a:pt x="12473" y="4364"/>
                </a:moveTo>
                <a:cubicBezTo>
                  <a:pt x="12447" y="4453"/>
                  <a:pt x="12308" y="4357"/>
                  <a:pt x="12326" y="4238"/>
                </a:cubicBezTo>
                <a:cubicBezTo>
                  <a:pt x="12352" y="4062"/>
                  <a:pt x="12499" y="4276"/>
                  <a:pt x="12473" y="4364"/>
                </a:cubicBezTo>
                <a:close/>
                <a:moveTo>
                  <a:pt x="12147" y="7036"/>
                </a:moveTo>
                <a:cubicBezTo>
                  <a:pt x="12115" y="7011"/>
                  <a:pt x="12157" y="6860"/>
                  <a:pt x="12189" y="6809"/>
                </a:cubicBezTo>
                <a:cubicBezTo>
                  <a:pt x="12221" y="6759"/>
                  <a:pt x="12257" y="6633"/>
                  <a:pt x="12289" y="6507"/>
                </a:cubicBezTo>
                <a:cubicBezTo>
                  <a:pt x="12320" y="6381"/>
                  <a:pt x="12363" y="6368"/>
                  <a:pt x="12389" y="6381"/>
                </a:cubicBezTo>
                <a:cubicBezTo>
                  <a:pt x="12415" y="6394"/>
                  <a:pt x="12473" y="6620"/>
                  <a:pt x="12489" y="6696"/>
                </a:cubicBezTo>
                <a:cubicBezTo>
                  <a:pt x="12505" y="6772"/>
                  <a:pt x="12557" y="6671"/>
                  <a:pt x="12578" y="6646"/>
                </a:cubicBezTo>
                <a:cubicBezTo>
                  <a:pt x="12599" y="6620"/>
                  <a:pt x="12631" y="6545"/>
                  <a:pt x="12636" y="6482"/>
                </a:cubicBezTo>
                <a:cubicBezTo>
                  <a:pt x="12641" y="6419"/>
                  <a:pt x="12689" y="6381"/>
                  <a:pt x="12741" y="6381"/>
                </a:cubicBezTo>
                <a:cubicBezTo>
                  <a:pt x="12794" y="6381"/>
                  <a:pt x="12747" y="6482"/>
                  <a:pt x="12710" y="6507"/>
                </a:cubicBezTo>
                <a:cubicBezTo>
                  <a:pt x="12673" y="6532"/>
                  <a:pt x="12694" y="6583"/>
                  <a:pt x="12757" y="6633"/>
                </a:cubicBezTo>
                <a:cubicBezTo>
                  <a:pt x="12820" y="6683"/>
                  <a:pt x="12878" y="6822"/>
                  <a:pt x="12947" y="6910"/>
                </a:cubicBezTo>
                <a:cubicBezTo>
                  <a:pt x="13015" y="6998"/>
                  <a:pt x="13025" y="7175"/>
                  <a:pt x="12983" y="7200"/>
                </a:cubicBezTo>
                <a:cubicBezTo>
                  <a:pt x="12941" y="7225"/>
                  <a:pt x="12815" y="7251"/>
                  <a:pt x="12768" y="7238"/>
                </a:cubicBezTo>
                <a:cubicBezTo>
                  <a:pt x="12720" y="7225"/>
                  <a:pt x="12662" y="7112"/>
                  <a:pt x="12594" y="7087"/>
                </a:cubicBezTo>
                <a:cubicBezTo>
                  <a:pt x="12526" y="7061"/>
                  <a:pt x="12442" y="7074"/>
                  <a:pt x="12415" y="7162"/>
                </a:cubicBezTo>
                <a:cubicBezTo>
                  <a:pt x="12389" y="7251"/>
                  <a:pt x="12294" y="7213"/>
                  <a:pt x="12252" y="7213"/>
                </a:cubicBezTo>
                <a:cubicBezTo>
                  <a:pt x="12210" y="7213"/>
                  <a:pt x="12157" y="7339"/>
                  <a:pt x="12147" y="7289"/>
                </a:cubicBezTo>
                <a:cubicBezTo>
                  <a:pt x="12147" y="7289"/>
                  <a:pt x="12179" y="7061"/>
                  <a:pt x="12147" y="7036"/>
                </a:cubicBezTo>
                <a:close/>
                <a:moveTo>
                  <a:pt x="13509" y="6406"/>
                </a:moveTo>
                <a:cubicBezTo>
                  <a:pt x="13552" y="6343"/>
                  <a:pt x="13594" y="6268"/>
                  <a:pt x="13609" y="6242"/>
                </a:cubicBezTo>
                <a:cubicBezTo>
                  <a:pt x="13625" y="6217"/>
                  <a:pt x="13730" y="6280"/>
                  <a:pt x="13746" y="6355"/>
                </a:cubicBezTo>
                <a:cubicBezTo>
                  <a:pt x="13762" y="6431"/>
                  <a:pt x="13825" y="6545"/>
                  <a:pt x="13804" y="6583"/>
                </a:cubicBezTo>
                <a:cubicBezTo>
                  <a:pt x="13783" y="6620"/>
                  <a:pt x="13688" y="6658"/>
                  <a:pt x="13657" y="6583"/>
                </a:cubicBezTo>
                <a:cubicBezTo>
                  <a:pt x="13625" y="6507"/>
                  <a:pt x="13552" y="6595"/>
                  <a:pt x="13546" y="6734"/>
                </a:cubicBezTo>
                <a:cubicBezTo>
                  <a:pt x="13541" y="6873"/>
                  <a:pt x="13567" y="6772"/>
                  <a:pt x="13599" y="6822"/>
                </a:cubicBezTo>
                <a:cubicBezTo>
                  <a:pt x="13630" y="6873"/>
                  <a:pt x="13641" y="6948"/>
                  <a:pt x="13662" y="7024"/>
                </a:cubicBezTo>
                <a:cubicBezTo>
                  <a:pt x="13683" y="7099"/>
                  <a:pt x="13720" y="7074"/>
                  <a:pt x="13746" y="7137"/>
                </a:cubicBezTo>
                <a:cubicBezTo>
                  <a:pt x="13772" y="7200"/>
                  <a:pt x="13672" y="7276"/>
                  <a:pt x="13714" y="7351"/>
                </a:cubicBezTo>
                <a:cubicBezTo>
                  <a:pt x="13756" y="7427"/>
                  <a:pt x="13778" y="7729"/>
                  <a:pt x="13783" y="7805"/>
                </a:cubicBezTo>
                <a:cubicBezTo>
                  <a:pt x="13788" y="7881"/>
                  <a:pt x="13667" y="7918"/>
                  <a:pt x="13630" y="7906"/>
                </a:cubicBezTo>
                <a:cubicBezTo>
                  <a:pt x="13593" y="7893"/>
                  <a:pt x="13483" y="7805"/>
                  <a:pt x="13446" y="7780"/>
                </a:cubicBezTo>
                <a:cubicBezTo>
                  <a:pt x="13409" y="7755"/>
                  <a:pt x="13388" y="7440"/>
                  <a:pt x="13436" y="7452"/>
                </a:cubicBezTo>
                <a:cubicBezTo>
                  <a:pt x="13483" y="7465"/>
                  <a:pt x="13494" y="7427"/>
                  <a:pt x="13546" y="7314"/>
                </a:cubicBezTo>
                <a:cubicBezTo>
                  <a:pt x="13599" y="7200"/>
                  <a:pt x="13467" y="7150"/>
                  <a:pt x="13430" y="7125"/>
                </a:cubicBezTo>
                <a:cubicBezTo>
                  <a:pt x="13393" y="7099"/>
                  <a:pt x="13320" y="6822"/>
                  <a:pt x="13294" y="6734"/>
                </a:cubicBezTo>
                <a:cubicBezTo>
                  <a:pt x="13267" y="6646"/>
                  <a:pt x="13288" y="6508"/>
                  <a:pt x="13352" y="6406"/>
                </a:cubicBezTo>
                <a:cubicBezTo>
                  <a:pt x="13383" y="6355"/>
                  <a:pt x="13467" y="6469"/>
                  <a:pt x="13509" y="6406"/>
                </a:cubicBezTo>
                <a:close/>
                <a:moveTo>
                  <a:pt x="13936" y="2625"/>
                </a:moveTo>
                <a:cubicBezTo>
                  <a:pt x="13909" y="2613"/>
                  <a:pt x="13893" y="2512"/>
                  <a:pt x="13962" y="2424"/>
                </a:cubicBezTo>
                <a:cubicBezTo>
                  <a:pt x="14030" y="2335"/>
                  <a:pt x="14104" y="2222"/>
                  <a:pt x="14183" y="2197"/>
                </a:cubicBezTo>
                <a:cubicBezTo>
                  <a:pt x="14262" y="2172"/>
                  <a:pt x="14441" y="2159"/>
                  <a:pt x="14504" y="2197"/>
                </a:cubicBezTo>
                <a:cubicBezTo>
                  <a:pt x="14567" y="2235"/>
                  <a:pt x="14662" y="2033"/>
                  <a:pt x="14688" y="1945"/>
                </a:cubicBezTo>
                <a:cubicBezTo>
                  <a:pt x="14714" y="1857"/>
                  <a:pt x="14604" y="1794"/>
                  <a:pt x="14572" y="1894"/>
                </a:cubicBezTo>
                <a:cubicBezTo>
                  <a:pt x="14540" y="1995"/>
                  <a:pt x="14388" y="1970"/>
                  <a:pt x="14356" y="1945"/>
                </a:cubicBezTo>
                <a:cubicBezTo>
                  <a:pt x="14325" y="1920"/>
                  <a:pt x="14072" y="2046"/>
                  <a:pt x="14020" y="2046"/>
                </a:cubicBezTo>
                <a:cubicBezTo>
                  <a:pt x="13967" y="2046"/>
                  <a:pt x="13946" y="2197"/>
                  <a:pt x="13873" y="2272"/>
                </a:cubicBezTo>
                <a:cubicBezTo>
                  <a:pt x="13799" y="2348"/>
                  <a:pt x="13699" y="2461"/>
                  <a:pt x="13662" y="2499"/>
                </a:cubicBezTo>
                <a:cubicBezTo>
                  <a:pt x="13625" y="2537"/>
                  <a:pt x="13589" y="2689"/>
                  <a:pt x="13620" y="2714"/>
                </a:cubicBezTo>
                <a:cubicBezTo>
                  <a:pt x="13652" y="2739"/>
                  <a:pt x="13720" y="2751"/>
                  <a:pt x="13778" y="2827"/>
                </a:cubicBezTo>
                <a:cubicBezTo>
                  <a:pt x="13836" y="2903"/>
                  <a:pt x="13918" y="2933"/>
                  <a:pt x="13956" y="2840"/>
                </a:cubicBezTo>
                <a:cubicBezTo>
                  <a:pt x="13988" y="2764"/>
                  <a:pt x="13962" y="2638"/>
                  <a:pt x="13936" y="2625"/>
                </a:cubicBezTo>
                <a:close/>
                <a:moveTo>
                  <a:pt x="19280" y="5348"/>
                </a:moveTo>
                <a:cubicBezTo>
                  <a:pt x="19250" y="5368"/>
                  <a:pt x="19159" y="5322"/>
                  <a:pt x="19191" y="5499"/>
                </a:cubicBezTo>
                <a:cubicBezTo>
                  <a:pt x="19222" y="5675"/>
                  <a:pt x="19228" y="5801"/>
                  <a:pt x="19222" y="5940"/>
                </a:cubicBezTo>
                <a:cubicBezTo>
                  <a:pt x="19217" y="6079"/>
                  <a:pt x="19222" y="6368"/>
                  <a:pt x="19233" y="6406"/>
                </a:cubicBezTo>
                <a:cubicBezTo>
                  <a:pt x="19244" y="6444"/>
                  <a:pt x="19285" y="6532"/>
                  <a:pt x="19312" y="6507"/>
                </a:cubicBezTo>
                <a:cubicBezTo>
                  <a:pt x="19338" y="6482"/>
                  <a:pt x="19301" y="6230"/>
                  <a:pt x="19301" y="6179"/>
                </a:cubicBezTo>
                <a:cubicBezTo>
                  <a:pt x="19301" y="6129"/>
                  <a:pt x="19338" y="6053"/>
                  <a:pt x="19359" y="6041"/>
                </a:cubicBezTo>
                <a:cubicBezTo>
                  <a:pt x="19380" y="6028"/>
                  <a:pt x="19359" y="5814"/>
                  <a:pt x="19333" y="5725"/>
                </a:cubicBezTo>
                <a:cubicBezTo>
                  <a:pt x="19307" y="5637"/>
                  <a:pt x="19270" y="5587"/>
                  <a:pt x="19291" y="5574"/>
                </a:cubicBezTo>
                <a:cubicBezTo>
                  <a:pt x="19312" y="5562"/>
                  <a:pt x="19338" y="5461"/>
                  <a:pt x="19322" y="5435"/>
                </a:cubicBezTo>
                <a:cubicBezTo>
                  <a:pt x="19307" y="5410"/>
                  <a:pt x="19317" y="5322"/>
                  <a:pt x="19280" y="5348"/>
                </a:cubicBezTo>
                <a:close/>
                <a:moveTo>
                  <a:pt x="19228" y="6633"/>
                </a:moveTo>
                <a:cubicBezTo>
                  <a:pt x="19189" y="6656"/>
                  <a:pt x="19175" y="6784"/>
                  <a:pt x="19175" y="6822"/>
                </a:cubicBezTo>
                <a:cubicBezTo>
                  <a:pt x="19175" y="6860"/>
                  <a:pt x="19028" y="6935"/>
                  <a:pt x="19075" y="7036"/>
                </a:cubicBezTo>
                <a:cubicBezTo>
                  <a:pt x="19122" y="7137"/>
                  <a:pt x="19170" y="7061"/>
                  <a:pt x="19244" y="7049"/>
                </a:cubicBezTo>
                <a:cubicBezTo>
                  <a:pt x="19317" y="7036"/>
                  <a:pt x="19386" y="6986"/>
                  <a:pt x="19386" y="6986"/>
                </a:cubicBezTo>
                <a:cubicBezTo>
                  <a:pt x="19386" y="6986"/>
                  <a:pt x="19496" y="6998"/>
                  <a:pt x="19480" y="6873"/>
                </a:cubicBezTo>
                <a:cubicBezTo>
                  <a:pt x="19465" y="6746"/>
                  <a:pt x="19349" y="6734"/>
                  <a:pt x="19328" y="6746"/>
                </a:cubicBezTo>
                <a:cubicBezTo>
                  <a:pt x="19307" y="6759"/>
                  <a:pt x="19270" y="6608"/>
                  <a:pt x="19228" y="6633"/>
                </a:cubicBezTo>
                <a:close/>
                <a:moveTo>
                  <a:pt x="19107" y="7125"/>
                </a:moveTo>
                <a:cubicBezTo>
                  <a:pt x="19068" y="7180"/>
                  <a:pt x="19091" y="7402"/>
                  <a:pt x="19059" y="7553"/>
                </a:cubicBezTo>
                <a:cubicBezTo>
                  <a:pt x="19028" y="7704"/>
                  <a:pt x="19002" y="7843"/>
                  <a:pt x="18981" y="7843"/>
                </a:cubicBezTo>
                <a:cubicBezTo>
                  <a:pt x="18959" y="7843"/>
                  <a:pt x="18849" y="7944"/>
                  <a:pt x="18817" y="8019"/>
                </a:cubicBezTo>
                <a:cubicBezTo>
                  <a:pt x="18786" y="8095"/>
                  <a:pt x="18633" y="7956"/>
                  <a:pt x="18612" y="8019"/>
                </a:cubicBezTo>
                <a:cubicBezTo>
                  <a:pt x="18591" y="8083"/>
                  <a:pt x="18549" y="8158"/>
                  <a:pt x="18523" y="8208"/>
                </a:cubicBezTo>
                <a:cubicBezTo>
                  <a:pt x="18496" y="8259"/>
                  <a:pt x="18423" y="8221"/>
                  <a:pt x="18439" y="8372"/>
                </a:cubicBezTo>
                <a:cubicBezTo>
                  <a:pt x="18454" y="8523"/>
                  <a:pt x="18491" y="8662"/>
                  <a:pt x="18523" y="8662"/>
                </a:cubicBezTo>
                <a:cubicBezTo>
                  <a:pt x="18554" y="8662"/>
                  <a:pt x="18597" y="8612"/>
                  <a:pt x="18597" y="8473"/>
                </a:cubicBezTo>
                <a:cubicBezTo>
                  <a:pt x="18597" y="8334"/>
                  <a:pt x="18670" y="8473"/>
                  <a:pt x="18707" y="8460"/>
                </a:cubicBezTo>
                <a:cubicBezTo>
                  <a:pt x="18744" y="8448"/>
                  <a:pt x="18765" y="8360"/>
                  <a:pt x="18781" y="8259"/>
                </a:cubicBezTo>
                <a:cubicBezTo>
                  <a:pt x="18796" y="8158"/>
                  <a:pt x="18760" y="8309"/>
                  <a:pt x="18823" y="8347"/>
                </a:cubicBezTo>
                <a:cubicBezTo>
                  <a:pt x="18886" y="8385"/>
                  <a:pt x="18907" y="8284"/>
                  <a:pt x="18907" y="8246"/>
                </a:cubicBezTo>
                <a:cubicBezTo>
                  <a:pt x="18907" y="8208"/>
                  <a:pt x="19023" y="8145"/>
                  <a:pt x="19044" y="8108"/>
                </a:cubicBezTo>
                <a:cubicBezTo>
                  <a:pt x="19065" y="8070"/>
                  <a:pt x="19149" y="8007"/>
                  <a:pt x="19154" y="7956"/>
                </a:cubicBezTo>
                <a:cubicBezTo>
                  <a:pt x="19159" y="7906"/>
                  <a:pt x="19154" y="7616"/>
                  <a:pt x="19180" y="7591"/>
                </a:cubicBezTo>
                <a:cubicBezTo>
                  <a:pt x="19207" y="7565"/>
                  <a:pt x="19244" y="7565"/>
                  <a:pt x="19202" y="7389"/>
                </a:cubicBezTo>
                <a:cubicBezTo>
                  <a:pt x="19159" y="7213"/>
                  <a:pt x="19159" y="7049"/>
                  <a:pt x="19107" y="7125"/>
                </a:cubicBezTo>
                <a:close/>
                <a:moveTo>
                  <a:pt x="17949" y="9607"/>
                </a:moveTo>
                <a:cubicBezTo>
                  <a:pt x="17871" y="9636"/>
                  <a:pt x="17823" y="10036"/>
                  <a:pt x="17886" y="10023"/>
                </a:cubicBezTo>
                <a:cubicBezTo>
                  <a:pt x="17949" y="10011"/>
                  <a:pt x="18018" y="9582"/>
                  <a:pt x="17949" y="9607"/>
                </a:cubicBezTo>
                <a:close/>
                <a:moveTo>
                  <a:pt x="21272" y="20360"/>
                </a:moveTo>
                <a:cubicBezTo>
                  <a:pt x="21251" y="20385"/>
                  <a:pt x="21272" y="20524"/>
                  <a:pt x="21293" y="20574"/>
                </a:cubicBezTo>
                <a:cubicBezTo>
                  <a:pt x="21314" y="20625"/>
                  <a:pt x="21324" y="20801"/>
                  <a:pt x="21319" y="20852"/>
                </a:cubicBezTo>
                <a:cubicBezTo>
                  <a:pt x="21314" y="20902"/>
                  <a:pt x="21225" y="20965"/>
                  <a:pt x="21267" y="21028"/>
                </a:cubicBezTo>
                <a:cubicBezTo>
                  <a:pt x="21309" y="21091"/>
                  <a:pt x="21388" y="21028"/>
                  <a:pt x="21377" y="21104"/>
                </a:cubicBezTo>
                <a:cubicBezTo>
                  <a:pt x="21367" y="21179"/>
                  <a:pt x="21324" y="21280"/>
                  <a:pt x="21372" y="21305"/>
                </a:cubicBezTo>
                <a:cubicBezTo>
                  <a:pt x="21419" y="21331"/>
                  <a:pt x="21435" y="21217"/>
                  <a:pt x="21456" y="21129"/>
                </a:cubicBezTo>
                <a:cubicBezTo>
                  <a:pt x="21477" y="21041"/>
                  <a:pt x="21493" y="20965"/>
                  <a:pt x="21530" y="20915"/>
                </a:cubicBezTo>
                <a:cubicBezTo>
                  <a:pt x="21566" y="20864"/>
                  <a:pt x="21530" y="20751"/>
                  <a:pt x="21509" y="20751"/>
                </a:cubicBezTo>
                <a:cubicBezTo>
                  <a:pt x="21488" y="20751"/>
                  <a:pt x="21477" y="20814"/>
                  <a:pt x="21430" y="20751"/>
                </a:cubicBezTo>
                <a:cubicBezTo>
                  <a:pt x="21382" y="20688"/>
                  <a:pt x="21393" y="20713"/>
                  <a:pt x="21361" y="20587"/>
                </a:cubicBezTo>
                <a:cubicBezTo>
                  <a:pt x="21330" y="20461"/>
                  <a:pt x="21324" y="20297"/>
                  <a:pt x="21272" y="20360"/>
                </a:cubicBezTo>
                <a:close/>
                <a:moveTo>
                  <a:pt x="21153" y="19337"/>
                </a:moveTo>
                <a:cubicBezTo>
                  <a:pt x="21145" y="19398"/>
                  <a:pt x="21101" y="19412"/>
                  <a:pt x="21069" y="19475"/>
                </a:cubicBezTo>
                <a:cubicBezTo>
                  <a:pt x="21038" y="19538"/>
                  <a:pt x="21069" y="19563"/>
                  <a:pt x="20979" y="19690"/>
                </a:cubicBezTo>
                <a:cubicBezTo>
                  <a:pt x="20890" y="19816"/>
                  <a:pt x="20780" y="19954"/>
                  <a:pt x="20759" y="20067"/>
                </a:cubicBezTo>
                <a:cubicBezTo>
                  <a:pt x="20738" y="20181"/>
                  <a:pt x="20780" y="20244"/>
                  <a:pt x="20864" y="20256"/>
                </a:cubicBezTo>
                <a:cubicBezTo>
                  <a:pt x="20948" y="20269"/>
                  <a:pt x="20927" y="20307"/>
                  <a:pt x="20985" y="20156"/>
                </a:cubicBezTo>
                <a:cubicBezTo>
                  <a:pt x="21043" y="20004"/>
                  <a:pt x="21095" y="19916"/>
                  <a:pt x="21164" y="19790"/>
                </a:cubicBezTo>
                <a:cubicBezTo>
                  <a:pt x="21232" y="19664"/>
                  <a:pt x="21232" y="19475"/>
                  <a:pt x="21232" y="19475"/>
                </a:cubicBezTo>
                <a:cubicBezTo>
                  <a:pt x="21232" y="19475"/>
                  <a:pt x="21158" y="19299"/>
                  <a:pt x="21153" y="19337"/>
                </a:cubicBezTo>
                <a:close/>
                <a:moveTo>
                  <a:pt x="16334" y="12506"/>
                </a:moveTo>
                <a:cubicBezTo>
                  <a:pt x="16269" y="12537"/>
                  <a:pt x="16429" y="12809"/>
                  <a:pt x="16445" y="12846"/>
                </a:cubicBezTo>
                <a:cubicBezTo>
                  <a:pt x="16461" y="12884"/>
                  <a:pt x="16603" y="13174"/>
                  <a:pt x="16603" y="13312"/>
                </a:cubicBezTo>
                <a:cubicBezTo>
                  <a:pt x="16603" y="13451"/>
                  <a:pt x="16649" y="13882"/>
                  <a:pt x="16675" y="13933"/>
                </a:cubicBezTo>
                <a:cubicBezTo>
                  <a:pt x="16701" y="13983"/>
                  <a:pt x="16881" y="14069"/>
                  <a:pt x="16903" y="14170"/>
                </a:cubicBezTo>
                <a:cubicBezTo>
                  <a:pt x="16924" y="14270"/>
                  <a:pt x="16971" y="14296"/>
                  <a:pt x="16971" y="14157"/>
                </a:cubicBezTo>
                <a:cubicBezTo>
                  <a:pt x="16971" y="14018"/>
                  <a:pt x="16981" y="13854"/>
                  <a:pt x="17008" y="13779"/>
                </a:cubicBezTo>
                <a:cubicBezTo>
                  <a:pt x="17034" y="13703"/>
                  <a:pt x="17023" y="13590"/>
                  <a:pt x="16981" y="13602"/>
                </a:cubicBezTo>
                <a:cubicBezTo>
                  <a:pt x="16939" y="13615"/>
                  <a:pt x="16903" y="13439"/>
                  <a:pt x="16834" y="13325"/>
                </a:cubicBezTo>
                <a:cubicBezTo>
                  <a:pt x="16766" y="13212"/>
                  <a:pt x="16713" y="13136"/>
                  <a:pt x="16650" y="12972"/>
                </a:cubicBezTo>
                <a:cubicBezTo>
                  <a:pt x="16587" y="12809"/>
                  <a:pt x="16508" y="12708"/>
                  <a:pt x="16466" y="12619"/>
                </a:cubicBezTo>
                <a:cubicBezTo>
                  <a:pt x="16424" y="12531"/>
                  <a:pt x="16361" y="12493"/>
                  <a:pt x="16334" y="12506"/>
                </a:cubicBezTo>
                <a:close/>
                <a:moveTo>
                  <a:pt x="16539" y="11838"/>
                </a:moveTo>
                <a:cubicBezTo>
                  <a:pt x="16498" y="11850"/>
                  <a:pt x="16498" y="12040"/>
                  <a:pt x="16518" y="12103"/>
                </a:cubicBezTo>
                <a:cubicBezTo>
                  <a:pt x="16539" y="12166"/>
                  <a:pt x="16582" y="12128"/>
                  <a:pt x="16608" y="12355"/>
                </a:cubicBezTo>
                <a:cubicBezTo>
                  <a:pt x="16634" y="12582"/>
                  <a:pt x="16687" y="12809"/>
                  <a:pt x="16708" y="12897"/>
                </a:cubicBezTo>
                <a:cubicBezTo>
                  <a:pt x="16729" y="12985"/>
                  <a:pt x="16818" y="13111"/>
                  <a:pt x="16850" y="13174"/>
                </a:cubicBezTo>
                <a:cubicBezTo>
                  <a:pt x="16881" y="13237"/>
                  <a:pt x="16929" y="13149"/>
                  <a:pt x="16908" y="13073"/>
                </a:cubicBezTo>
                <a:cubicBezTo>
                  <a:pt x="16887" y="12997"/>
                  <a:pt x="16845" y="12884"/>
                  <a:pt x="16839" y="12796"/>
                </a:cubicBezTo>
                <a:cubicBezTo>
                  <a:pt x="16834" y="12708"/>
                  <a:pt x="16808" y="12569"/>
                  <a:pt x="16766" y="12417"/>
                </a:cubicBezTo>
                <a:cubicBezTo>
                  <a:pt x="16724" y="12266"/>
                  <a:pt x="16687" y="12229"/>
                  <a:pt x="16660" y="12128"/>
                </a:cubicBezTo>
                <a:cubicBezTo>
                  <a:pt x="16634" y="12027"/>
                  <a:pt x="16539" y="11838"/>
                  <a:pt x="16539" y="11838"/>
                </a:cubicBezTo>
                <a:close/>
                <a:moveTo>
                  <a:pt x="16981" y="14220"/>
                </a:moveTo>
                <a:cubicBezTo>
                  <a:pt x="16943" y="14335"/>
                  <a:pt x="16992" y="14421"/>
                  <a:pt x="17008" y="14446"/>
                </a:cubicBezTo>
                <a:cubicBezTo>
                  <a:pt x="17023" y="14472"/>
                  <a:pt x="17081" y="14497"/>
                  <a:pt x="17134" y="14484"/>
                </a:cubicBezTo>
                <a:cubicBezTo>
                  <a:pt x="17187" y="14472"/>
                  <a:pt x="17260" y="14434"/>
                  <a:pt x="17202" y="14358"/>
                </a:cubicBezTo>
                <a:cubicBezTo>
                  <a:pt x="17144" y="14283"/>
                  <a:pt x="17076" y="14358"/>
                  <a:pt x="17055" y="14258"/>
                </a:cubicBezTo>
                <a:cubicBezTo>
                  <a:pt x="17034" y="14157"/>
                  <a:pt x="17003" y="14157"/>
                  <a:pt x="16981" y="14220"/>
                </a:cubicBezTo>
                <a:close/>
                <a:moveTo>
                  <a:pt x="17287" y="14321"/>
                </a:moveTo>
                <a:cubicBezTo>
                  <a:pt x="17250" y="14358"/>
                  <a:pt x="17192" y="14383"/>
                  <a:pt x="17234" y="14472"/>
                </a:cubicBezTo>
                <a:cubicBezTo>
                  <a:pt x="17276" y="14560"/>
                  <a:pt x="17302" y="14598"/>
                  <a:pt x="17365" y="14585"/>
                </a:cubicBezTo>
                <a:cubicBezTo>
                  <a:pt x="17429" y="14573"/>
                  <a:pt x="17523" y="14661"/>
                  <a:pt x="17528" y="14585"/>
                </a:cubicBezTo>
                <a:cubicBezTo>
                  <a:pt x="17534" y="14510"/>
                  <a:pt x="17471" y="14396"/>
                  <a:pt x="17445" y="14396"/>
                </a:cubicBezTo>
                <a:cubicBezTo>
                  <a:pt x="17418" y="14396"/>
                  <a:pt x="17287" y="14321"/>
                  <a:pt x="17287" y="14321"/>
                </a:cubicBezTo>
                <a:close/>
                <a:moveTo>
                  <a:pt x="17802" y="14737"/>
                </a:moveTo>
                <a:cubicBezTo>
                  <a:pt x="17790" y="14849"/>
                  <a:pt x="17881" y="14901"/>
                  <a:pt x="17886" y="14774"/>
                </a:cubicBezTo>
                <a:cubicBezTo>
                  <a:pt x="17891" y="14648"/>
                  <a:pt x="17813" y="14636"/>
                  <a:pt x="17802" y="14737"/>
                </a:cubicBezTo>
                <a:close/>
                <a:moveTo>
                  <a:pt x="18081" y="14825"/>
                </a:moveTo>
                <a:cubicBezTo>
                  <a:pt x="18089" y="14963"/>
                  <a:pt x="18197" y="14749"/>
                  <a:pt x="18197" y="14749"/>
                </a:cubicBezTo>
                <a:cubicBezTo>
                  <a:pt x="18197" y="14749"/>
                  <a:pt x="18281" y="14724"/>
                  <a:pt x="18281" y="14636"/>
                </a:cubicBezTo>
                <a:cubicBezTo>
                  <a:pt x="18281" y="14548"/>
                  <a:pt x="18197" y="14434"/>
                  <a:pt x="18165" y="14535"/>
                </a:cubicBezTo>
                <a:cubicBezTo>
                  <a:pt x="18134" y="14636"/>
                  <a:pt x="18076" y="14737"/>
                  <a:pt x="18081" y="14825"/>
                </a:cubicBezTo>
                <a:close/>
                <a:moveTo>
                  <a:pt x="17849" y="13413"/>
                </a:moveTo>
                <a:cubicBezTo>
                  <a:pt x="17818" y="13438"/>
                  <a:pt x="17823" y="13502"/>
                  <a:pt x="17813" y="13627"/>
                </a:cubicBezTo>
                <a:cubicBezTo>
                  <a:pt x="17802" y="13754"/>
                  <a:pt x="17755" y="13842"/>
                  <a:pt x="17797" y="13905"/>
                </a:cubicBezTo>
                <a:cubicBezTo>
                  <a:pt x="17839" y="13968"/>
                  <a:pt x="17918" y="13691"/>
                  <a:pt x="17939" y="13779"/>
                </a:cubicBezTo>
                <a:cubicBezTo>
                  <a:pt x="17960" y="13867"/>
                  <a:pt x="17934" y="13905"/>
                  <a:pt x="17971" y="14018"/>
                </a:cubicBezTo>
                <a:cubicBezTo>
                  <a:pt x="18007" y="14132"/>
                  <a:pt x="18076" y="14119"/>
                  <a:pt x="18076" y="14119"/>
                </a:cubicBezTo>
                <a:cubicBezTo>
                  <a:pt x="18076" y="14119"/>
                  <a:pt x="18070" y="13816"/>
                  <a:pt x="18013" y="13741"/>
                </a:cubicBezTo>
                <a:cubicBezTo>
                  <a:pt x="17955" y="13665"/>
                  <a:pt x="17918" y="13577"/>
                  <a:pt x="17986" y="13602"/>
                </a:cubicBezTo>
                <a:cubicBezTo>
                  <a:pt x="18055" y="13627"/>
                  <a:pt x="18091" y="13565"/>
                  <a:pt x="18076" y="13489"/>
                </a:cubicBezTo>
                <a:cubicBezTo>
                  <a:pt x="18060" y="13414"/>
                  <a:pt x="17960" y="13451"/>
                  <a:pt x="17928" y="13464"/>
                </a:cubicBezTo>
                <a:cubicBezTo>
                  <a:pt x="17897" y="13476"/>
                  <a:pt x="17849" y="13413"/>
                  <a:pt x="17849" y="13413"/>
                </a:cubicBezTo>
                <a:close/>
                <a:moveTo>
                  <a:pt x="17881" y="13161"/>
                </a:moveTo>
                <a:cubicBezTo>
                  <a:pt x="17844" y="13249"/>
                  <a:pt x="17871" y="13338"/>
                  <a:pt x="17928" y="13325"/>
                </a:cubicBezTo>
                <a:cubicBezTo>
                  <a:pt x="17986" y="13312"/>
                  <a:pt x="18107" y="13275"/>
                  <a:pt x="18134" y="13275"/>
                </a:cubicBezTo>
                <a:cubicBezTo>
                  <a:pt x="18160" y="13275"/>
                  <a:pt x="18197" y="13111"/>
                  <a:pt x="18176" y="13111"/>
                </a:cubicBezTo>
                <a:cubicBezTo>
                  <a:pt x="18155" y="13111"/>
                  <a:pt x="18007" y="13174"/>
                  <a:pt x="17992" y="13186"/>
                </a:cubicBezTo>
                <a:cubicBezTo>
                  <a:pt x="17976" y="13199"/>
                  <a:pt x="17881" y="13161"/>
                  <a:pt x="17881" y="13161"/>
                </a:cubicBezTo>
                <a:close/>
                <a:moveTo>
                  <a:pt x="18418" y="12985"/>
                </a:moveTo>
                <a:cubicBezTo>
                  <a:pt x="18369" y="12935"/>
                  <a:pt x="18281" y="13401"/>
                  <a:pt x="18344" y="13438"/>
                </a:cubicBezTo>
                <a:cubicBezTo>
                  <a:pt x="18407" y="13476"/>
                  <a:pt x="18454" y="13022"/>
                  <a:pt x="18418" y="12985"/>
                </a:cubicBezTo>
                <a:close/>
                <a:moveTo>
                  <a:pt x="17697" y="12317"/>
                </a:moveTo>
                <a:cubicBezTo>
                  <a:pt x="17695" y="12228"/>
                  <a:pt x="17613" y="12342"/>
                  <a:pt x="17607" y="12430"/>
                </a:cubicBezTo>
                <a:cubicBezTo>
                  <a:pt x="17602" y="12519"/>
                  <a:pt x="17665" y="12594"/>
                  <a:pt x="17565" y="12594"/>
                </a:cubicBezTo>
                <a:cubicBezTo>
                  <a:pt x="17465" y="12594"/>
                  <a:pt x="17460" y="12783"/>
                  <a:pt x="17439" y="12821"/>
                </a:cubicBezTo>
                <a:cubicBezTo>
                  <a:pt x="17418" y="12859"/>
                  <a:pt x="17397" y="12871"/>
                  <a:pt x="17355" y="12897"/>
                </a:cubicBezTo>
                <a:cubicBezTo>
                  <a:pt x="17313" y="12922"/>
                  <a:pt x="17302" y="13022"/>
                  <a:pt x="17292" y="13086"/>
                </a:cubicBezTo>
                <a:cubicBezTo>
                  <a:pt x="17281" y="13149"/>
                  <a:pt x="17208" y="12972"/>
                  <a:pt x="17187" y="13022"/>
                </a:cubicBezTo>
                <a:cubicBezTo>
                  <a:pt x="17166" y="13073"/>
                  <a:pt x="17181" y="13313"/>
                  <a:pt x="17218" y="13514"/>
                </a:cubicBezTo>
                <a:cubicBezTo>
                  <a:pt x="17255" y="13716"/>
                  <a:pt x="17350" y="13842"/>
                  <a:pt x="17376" y="13842"/>
                </a:cubicBezTo>
                <a:cubicBezTo>
                  <a:pt x="17402" y="13842"/>
                  <a:pt x="17455" y="13842"/>
                  <a:pt x="17492" y="13867"/>
                </a:cubicBezTo>
                <a:cubicBezTo>
                  <a:pt x="17529" y="13892"/>
                  <a:pt x="17650" y="13917"/>
                  <a:pt x="17644" y="13804"/>
                </a:cubicBezTo>
                <a:cubicBezTo>
                  <a:pt x="17639" y="13691"/>
                  <a:pt x="17628" y="13514"/>
                  <a:pt x="17681" y="13401"/>
                </a:cubicBezTo>
                <a:cubicBezTo>
                  <a:pt x="17734" y="13287"/>
                  <a:pt x="17786" y="13224"/>
                  <a:pt x="17760" y="13060"/>
                </a:cubicBezTo>
                <a:cubicBezTo>
                  <a:pt x="17734" y="12897"/>
                  <a:pt x="17681" y="12796"/>
                  <a:pt x="17718" y="12720"/>
                </a:cubicBezTo>
                <a:cubicBezTo>
                  <a:pt x="17755" y="12645"/>
                  <a:pt x="17797" y="12619"/>
                  <a:pt x="17797" y="12556"/>
                </a:cubicBezTo>
                <a:cubicBezTo>
                  <a:pt x="17797" y="12493"/>
                  <a:pt x="17707" y="12733"/>
                  <a:pt x="17697" y="12317"/>
                </a:cubicBezTo>
                <a:close/>
                <a:moveTo>
                  <a:pt x="17955" y="10540"/>
                </a:moveTo>
                <a:cubicBezTo>
                  <a:pt x="17918" y="10540"/>
                  <a:pt x="17960" y="10679"/>
                  <a:pt x="17907" y="10767"/>
                </a:cubicBezTo>
                <a:cubicBezTo>
                  <a:pt x="17855" y="10855"/>
                  <a:pt x="17797" y="10893"/>
                  <a:pt x="17828" y="11044"/>
                </a:cubicBezTo>
                <a:cubicBezTo>
                  <a:pt x="17860" y="11195"/>
                  <a:pt x="17970" y="11309"/>
                  <a:pt x="17944" y="11372"/>
                </a:cubicBezTo>
                <a:cubicBezTo>
                  <a:pt x="17918" y="11435"/>
                  <a:pt x="17839" y="11561"/>
                  <a:pt x="17828" y="11674"/>
                </a:cubicBezTo>
                <a:cubicBezTo>
                  <a:pt x="17818" y="11787"/>
                  <a:pt x="17955" y="11497"/>
                  <a:pt x="17991" y="11384"/>
                </a:cubicBezTo>
                <a:cubicBezTo>
                  <a:pt x="18028" y="11271"/>
                  <a:pt x="18102" y="11334"/>
                  <a:pt x="18118" y="11271"/>
                </a:cubicBezTo>
                <a:cubicBezTo>
                  <a:pt x="18133" y="11208"/>
                  <a:pt x="18133" y="11208"/>
                  <a:pt x="18133" y="11208"/>
                </a:cubicBezTo>
                <a:cubicBezTo>
                  <a:pt x="18133" y="11208"/>
                  <a:pt x="18076" y="11183"/>
                  <a:pt x="18028" y="11145"/>
                </a:cubicBezTo>
                <a:cubicBezTo>
                  <a:pt x="17981" y="11107"/>
                  <a:pt x="17923" y="11246"/>
                  <a:pt x="17949" y="11044"/>
                </a:cubicBezTo>
                <a:cubicBezTo>
                  <a:pt x="17976" y="10842"/>
                  <a:pt x="18055" y="10880"/>
                  <a:pt x="18039" y="10729"/>
                </a:cubicBezTo>
                <a:cubicBezTo>
                  <a:pt x="18023" y="10578"/>
                  <a:pt x="17971" y="10540"/>
                  <a:pt x="17955" y="10540"/>
                </a:cubicBezTo>
                <a:close/>
                <a:moveTo>
                  <a:pt x="18002" y="11636"/>
                </a:moveTo>
                <a:cubicBezTo>
                  <a:pt x="17984" y="11652"/>
                  <a:pt x="17939" y="11876"/>
                  <a:pt x="17997" y="11876"/>
                </a:cubicBezTo>
                <a:cubicBezTo>
                  <a:pt x="18055" y="11876"/>
                  <a:pt x="18155" y="11914"/>
                  <a:pt x="18133" y="11850"/>
                </a:cubicBezTo>
                <a:cubicBezTo>
                  <a:pt x="18113" y="11787"/>
                  <a:pt x="18060" y="11586"/>
                  <a:pt x="18002" y="11636"/>
                </a:cubicBezTo>
                <a:close/>
                <a:moveTo>
                  <a:pt x="18176" y="11447"/>
                </a:moveTo>
                <a:cubicBezTo>
                  <a:pt x="18155" y="11444"/>
                  <a:pt x="18086" y="11712"/>
                  <a:pt x="18181" y="11699"/>
                </a:cubicBezTo>
                <a:cubicBezTo>
                  <a:pt x="18276" y="11687"/>
                  <a:pt x="18249" y="11460"/>
                  <a:pt x="18176" y="11447"/>
                </a:cubicBezTo>
                <a:close/>
                <a:moveTo>
                  <a:pt x="18191" y="11914"/>
                </a:moveTo>
                <a:cubicBezTo>
                  <a:pt x="18118" y="12141"/>
                  <a:pt x="18123" y="12090"/>
                  <a:pt x="18070" y="12040"/>
                </a:cubicBezTo>
                <a:cubicBezTo>
                  <a:pt x="18018" y="11989"/>
                  <a:pt x="17934" y="12153"/>
                  <a:pt x="17949" y="12216"/>
                </a:cubicBezTo>
                <a:cubicBezTo>
                  <a:pt x="17965" y="12279"/>
                  <a:pt x="18081" y="12204"/>
                  <a:pt x="18107" y="12317"/>
                </a:cubicBezTo>
                <a:cubicBezTo>
                  <a:pt x="18134" y="12430"/>
                  <a:pt x="18134" y="12443"/>
                  <a:pt x="18186" y="12417"/>
                </a:cubicBezTo>
                <a:cubicBezTo>
                  <a:pt x="18239" y="12392"/>
                  <a:pt x="18291" y="12216"/>
                  <a:pt x="18276" y="12128"/>
                </a:cubicBezTo>
                <a:cubicBezTo>
                  <a:pt x="18260" y="12040"/>
                  <a:pt x="18191" y="11914"/>
                  <a:pt x="18191" y="11914"/>
                </a:cubicBezTo>
                <a:close/>
                <a:moveTo>
                  <a:pt x="18549" y="13401"/>
                </a:moveTo>
                <a:cubicBezTo>
                  <a:pt x="18510" y="13495"/>
                  <a:pt x="18491" y="13502"/>
                  <a:pt x="18581" y="13539"/>
                </a:cubicBezTo>
                <a:cubicBezTo>
                  <a:pt x="18670" y="13577"/>
                  <a:pt x="18697" y="13577"/>
                  <a:pt x="18660" y="13678"/>
                </a:cubicBezTo>
                <a:cubicBezTo>
                  <a:pt x="18623" y="13779"/>
                  <a:pt x="18597" y="13905"/>
                  <a:pt x="18628" y="13917"/>
                </a:cubicBezTo>
                <a:cubicBezTo>
                  <a:pt x="18660" y="13930"/>
                  <a:pt x="18754" y="13867"/>
                  <a:pt x="18765" y="13917"/>
                </a:cubicBezTo>
                <a:cubicBezTo>
                  <a:pt x="18775" y="13968"/>
                  <a:pt x="18744" y="13980"/>
                  <a:pt x="18849" y="14018"/>
                </a:cubicBezTo>
                <a:cubicBezTo>
                  <a:pt x="18954" y="14056"/>
                  <a:pt x="18975" y="14144"/>
                  <a:pt x="18996" y="14195"/>
                </a:cubicBezTo>
                <a:cubicBezTo>
                  <a:pt x="19017" y="14245"/>
                  <a:pt x="19081" y="14409"/>
                  <a:pt x="19038" y="14409"/>
                </a:cubicBezTo>
                <a:cubicBezTo>
                  <a:pt x="18996" y="14409"/>
                  <a:pt x="18949" y="14535"/>
                  <a:pt x="18981" y="14548"/>
                </a:cubicBezTo>
                <a:cubicBezTo>
                  <a:pt x="19012" y="14560"/>
                  <a:pt x="19107" y="14510"/>
                  <a:pt x="19112" y="14548"/>
                </a:cubicBezTo>
                <a:cubicBezTo>
                  <a:pt x="19117" y="14585"/>
                  <a:pt x="19170" y="14825"/>
                  <a:pt x="19222" y="14812"/>
                </a:cubicBezTo>
                <a:cubicBezTo>
                  <a:pt x="19275" y="14800"/>
                  <a:pt x="19307" y="14573"/>
                  <a:pt x="19333" y="14510"/>
                </a:cubicBezTo>
                <a:cubicBezTo>
                  <a:pt x="19359" y="14447"/>
                  <a:pt x="19464" y="14409"/>
                  <a:pt x="19475" y="14522"/>
                </a:cubicBezTo>
                <a:cubicBezTo>
                  <a:pt x="19486" y="14636"/>
                  <a:pt x="19517" y="14749"/>
                  <a:pt x="19580" y="14825"/>
                </a:cubicBezTo>
                <a:cubicBezTo>
                  <a:pt x="19643" y="14901"/>
                  <a:pt x="19717" y="14976"/>
                  <a:pt x="19722" y="14913"/>
                </a:cubicBezTo>
                <a:cubicBezTo>
                  <a:pt x="19727" y="14850"/>
                  <a:pt x="19691" y="14611"/>
                  <a:pt x="19649" y="14573"/>
                </a:cubicBezTo>
                <a:cubicBezTo>
                  <a:pt x="19606" y="14535"/>
                  <a:pt x="19533" y="14321"/>
                  <a:pt x="19533" y="14232"/>
                </a:cubicBezTo>
                <a:cubicBezTo>
                  <a:pt x="19533" y="14145"/>
                  <a:pt x="19470" y="14119"/>
                  <a:pt x="19438" y="14056"/>
                </a:cubicBezTo>
                <a:cubicBezTo>
                  <a:pt x="19407" y="13993"/>
                  <a:pt x="19380" y="13817"/>
                  <a:pt x="19301" y="13779"/>
                </a:cubicBezTo>
                <a:cubicBezTo>
                  <a:pt x="19222" y="13741"/>
                  <a:pt x="19202" y="13678"/>
                  <a:pt x="19117" y="13577"/>
                </a:cubicBezTo>
                <a:cubicBezTo>
                  <a:pt x="19033" y="13476"/>
                  <a:pt x="18844" y="13476"/>
                  <a:pt x="18838" y="13540"/>
                </a:cubicBezTo>
                <a:cubicBezTo>
                  <a:pt x="18833" y="13602"/>
                  <a:pt x="18838" y="13540"/>
                  <a:pt x="18775" y="13489"/>
                </a:cubicBezTo>
                <a:cubicBezTo>
                  <a:pt x="18712" y="13439"/>
                  <a:pt x="18665" y="13489"/>
                  <a:pt x="18649" y="13401"/>
                </a:cubicBezTo>
                <a:cubicBezTo>
                  <a:pt x="18633" y="13312"/>
                  <a:pt x="18597" y="13287"/>
                  <a:pt x="18549" y="13401"/>
                </a:cubicBezTo>
                <a:close/>
                <a:moveTo>
                  <a:pt x="18549" y="13401"/>
                </a:moveTo>
              </a:path>
            </a:pathLst>
          </a:custGeom>
          <a:solidFill>
            <a:schemeClr val="tx1">
              <a:lumMod val="10000"/>
              <a:lumOff val="90000"/>
            </a:schemeClr>
          </a:solidFill>
          <a:ln>
            <a:noFill/>
          </a:ln>
          <a:effectLst/>
        </p:spPr>
        <p:txBody>
          <a:bodyPr lIns="0" tIns="0" rIns="0" bIns="0"/>
          <a:lstStyle/>
          <a:p>
            <a:pPr>
              <a:defRPr/>
            </a:pPr>
            <a:endParaRPr lang="en-US">
              <a:latin typeface="Calibri" charset="0"/>
              <a:ea typeface="Calibri" charset="0"/>
              <a:cs typeface="Calibri" charset="0"/>
            </a:endParaRPr>
          </a:p>
        </p:txBody>
      </p:sp>
      <p:sp>
        <p:nvSpPr>
          <p:cNvPr id="5" name="Slide Number Placeholder 5">
            <a:extLst>
              <a:ext uri="{FF2B5EF4-FFF2-40B4-BE49-F238E27FC236}">
                <a16:creationId xmlns:a16="http://schemas.microsoft.com/office/drawing/2014/main" id="{C9F3932B-454D-3E45-A5C8-854C771553C8}"/>
              </a:ext>
            </a:extLst>
          </p:cNvPr>
          <p:cNvSpPr>
            <a:spLocks noGrp="1"/>
          </p:cNvSpPr>
          <p:nvPr>
            <p:ph type="sldNum" sz="quarter" idx="12"/>
          </p:nvPr>
        </p:nvSpPr>
        <p:spPr>
          <a:xfrm>
            <a:off x="0" y="4869656"/>
            <a:ext cx="1545755" cy="273844"/>
          </a:xfrm>
        </p:spPr>
        <p:txBody>
          <a:bodyPr/>
          <a:lstStyle/>
          <a:p>
            <a:fld id="{E19354FB-B65D-304A-87F1-1F203383217A}" type="slidenum">
              <a:rPr lang="en-US" smtClean="0"/>
              <a:t>‹#›</a:t>
            </a:fld>
            <a:endParaRPr lang="en-US" dirty="0"/>
          </a:p>
        </p:txBody>
      </p:sp>
    </p:spTree>
    <p:extLst>
      <p:ext uri="{BB962C8B-B14F-4D97-AF65-F5344CB8AC3E}">
        <p14:creationId xmlns:p14="http://schemas.microsoft.com/office/powerpoint/2010/main" val="2585424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30352" y="1148316"/>
            <a:ext cx="4041648" cy="3484407"/>
          </a:xfrm>
        </p:spPr>
        <p:txBody>
          <a:bodyPr/>
          <a:lstStyle>
            <a:lvl1pPr>
              <a:defRPr sz="1600">
                <a:latin typeface="Century Gothic" panose="020B0502020202020204" pitchFamily="34" charset="0"/>
              </a:defRPr>
            </a:lvl1pPr>
            <a:lvl2pPr>
              <a:defRPr sz="1400">
                <a:latin typeface="Century Gothic" panose="020B0502020202020204" pitchFamily="34" charset="0"/>
              </a:defRPr>
            </a:lvl2pPr>
            <a:lvl3pPr>
              <a:defRPr sz="1200">
                <a:latin typeface="Century Gothic" panose="020B0502020202020204" pitchFamily="34" charset="0"/>
              </a:defRPr>
            </a:lvl3pPr>
            <a:lvl4pPr>
              <a:defRPr sz="1000">
                <a:latin typeface="Century Gothic" panose="020B0502020202020204" pitchFamily="34" charset="0"/>
              </a:defRPr>
            </a:lvl4pPr>
            <a:lvl5pPr>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E19354FB-B65D-304A-87F1-1F203383217A}" type="slidenum">
              <a:rPr lang="en-US" smtClean="0"/>
              <a:t>‹#›</a:t>
            </a:fld>
            <a:endParaRPr lang="en-US"/>
          </a:p>
        </p:txBody>
      </p:sp>
    </p:spTree>
    <p:extLst>
      <p:ext uri="{BB962C8B-B14F-4D97-AF65-F5344CB8AC3E}">
        <p14:creationId xmlns:p14="http://schemas.microsoft.com/office/powerpoint/2010/main" val="3825592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1">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19354FB-B65D-304A-87F1-1F203383217A}" type="slidenum">
              <a:rPr lang="en-US" smtClean="0"/>
              <a:t>‹#›</a:t>
            </a:fld>
            <a:endParaRPr lang="en-US"/>
          </a:p>
        </p:txBody>
      </p:sp>
    </p:spTree>
    <p:extLst>
      <p:ext uri="{BB962C8B-B14F-4D97-AF65-F5344CB8AC3E}">
        <p14:creationId xmlns:p14="http://schemas.microsoft.com/office/powerpoint/2010/main" val="2800991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0352" y="273844"/>
            <a:ext cx="8083296" cy="7380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30352" y="1148316"/>
            <a:ext cx="8083296" cy="34844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0" y="4869656"/>
            <a:ext cx="1545755" cy="273844"/>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defRPr>
            </a:lvl1pPr>
          </a:lstStyle>
          <a:p>
            <a:fld id="{E19354FB-B65D-304A-87F1-1F203383217A}" type="slidenum">
              <a:rPr lang="en-US" smtClean="0"/>
              <a:pPr/>
              <a:t>‹#›</a:t>
            </a:fld>
            <a:endParaRPr lang="en-US" dirty="0"/>
          </a:p>
        </p:txBody>
      </p:sp>
      <p:pic>
        <p:nvPicPr>
          <p:cNvPr id="8" name="Picture 7">
            <a:extLst>
              <a:ext uri="{FF2B5EF4-FFF2-40B4-BE49-F238E27FC236}">
                <a16:creationId xmlns:a16="http://schemas.microsoft.com/office/drawing/2014/main" id="{766EB338-E41E-1F43-A998-5CF3DC75A44E}"/>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7346804" y="4904289"/>
            <a:ext cx="1266844" cy="163576"/>
          </a:xfrm>
          <a:prstGeom prst="rect">
            <a:avLst/>
          </a:prstGeom>
        </p:spPr>
      </p:pic>
      <p:sp>
        <p:nvSpPr>
          <p:cNvPr id="9" name="Rectangle 8">
            <a:extLst>
              <a:ext uri="{FF2B5EF4-FFF2-40B4-BE49-F238E27FC236}">
                <a16:creationId xmlns:a16="http://schemas.microsoft.com/office/drawing/2014/main" id="{8A1D491D-D4F3-DC46-AB87-7AC3FCBAC374}"/>
              </a:ext>
            </a:extLst>
          </p:cNvPr>
          <p:cNvSpPr/>
          <p:nvPr userDrawn="1"/>
        </p:nvSpPr>
        <p:spPr>
          <a:xfrm>
            <a:off x="530352" y="5066570"/>
            <a:ext cx="8083296" cy="769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3831688"/>
      </p:ext>
    </p:extLst>
  </p:cSld>
  <p:clrMap bg1="lt1" tx1="dk1" bg2="lt2" tx2="dk2" accent1="accent1" accent2="accent2" accent3="accent3" accent4="accent4" accent5="accent5" accent6="accent6" hlink="hlink" folHlink="folHlink"/>
  <p:sldLayoutIdLst>
    <p:sldLayoutId id="2147483660" r:id="rId1"/>
    <p:sldLayoutId id="2147483659" r:id="rId2"/>
    <p:sldLayoutId id="2147483663" r:id="rId3"/>
    <p:sldLayoutId id="2147483652" r:id="rId4"/>
    <p:sldLayoutId id="2147483656" r:id="rId5"/>
    <p:sldLayoutId id="2147483661" r:id="rId6"/>
    <p:sldLayoutId id="2147483662" r:id="rId7"/>
    <p:sldLayoutId id="2147483658" r:id="rId8"/>
  </p:sldLayoutIdLst>
  <p:hf hdr="0" ftr="0" dt="0"/>
  <p:txStyles>
    <p:titleStyle>
      <a:lvl1pPr algn="ctr" defTabSz="685800" rtl="0" eaLnBrk="1" latinLnBrk="0" hangingPunct="1">
        <a:lnSpc>
          <a:spcPct val="90000"/>
        </a:lnSpc>
        <a:spcBef>
          <a:spcPct val="0"/>
        </a:spcBef>
        <a:buNone/>
        <a:defRPr sz="2400"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hyperlink" Target="mailto:partner@interpayments.com" TargetMode="External"/><Relationship Id="rId2" Type="http://schemas.openxmlformats.org/officeDocument/2006/relationships/hyperlink" Target="https://interpayments.com/worldpay-partner-resources/" TargetMode="External"/><Relationship Id="rId1" Type="http://schemas.openxmlformats.org/officeDocument/2006/relationships/slideLayout" Target="../slideLayouts/slideLayout4.xml"/><Relationship Id="rId5" Type="http://schemas.openxmlformats.org/officeDocument/2006/relationships/image" Target="../media/image61.png"/><Relationship Id="rId4" Type="http://schemas.openxmlformats.org/officeDocument/2006/relationships/hyperlink" Target="https://interpayments.com/worldpay-merchant-registration-for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mailto:sales@interpayments.com"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www.nacmcommercialservices.org/wp-content/uploads/2019/10/Matt-Fluegge-Scott-Blakeley-Id-like-to-Surcharge-Credit-Card-Payments.pdf"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37.svg"/><Relationship Id="rId7" Type="http://schemas.openxmlformats.org/officeDocument/2006/relationships/image" Target="../media/image66.svg"/><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65.png"/><Relationship Id="rId5" Type="http://schemas.openxmlformats.org/officeDocument/2006/relationships/image" Target="../media/image64.svg"/><Relationship Id="rId4" Type="http://schemas.openxmlformats.org/officeDocument/2006/relationships/image" Target="../media/image63.png"/><Relationship Id="rId9" Type="http://schemas.openxmlformats.org/officeDocument/2006/relationships/image" Target="../media/image68.svg"/></Relationships>
</file>

<file path=ppt/slides/_rels/slide1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69.svg"/><Relationship Id="rId7" Type="http://schemas.openxmlformats.org/officeDocument/2006/relationships/image" Target="../media/image72.svg"/><Relationship Id="rId2" Type="http://schemas.openxmlformats.org/officeDocument/2006/relationships/image" Target="../media/image52.png"/><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image" Target="../media/image71.svg"/><Relationship Id="rId4" Type="http://schemas.openxmlformats.org/officeDocument/2006/relationships/image" Target="../media/image70.png"/><Relationship Id="rId9" Type="http://schemas.openxmlformats.org/officeDocument/2006/relationships/image" Target="../media/image73.svg"/></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5.xml"/><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svg"/><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hyperlink" Target="https://cmspi.com/nam/blogs/payments-costs-rising/"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22.png"/><Relationship Id="rId18" Type="http://schemas.openxmlformats.org/officeDocument/2006/relationships/image" Target="../media/image26.png"/><Relationship Id="rId26" Type="http://schemas.openxmlformats.org/officeDocument/2006/relationships/image" Target="../media/image34.png"/><Relationship Id="rId3" Type="http://schemas.microsoft.com/office/2007/relationships/hdphoto" Target="../media/hdphoto4.wdp"/><Relationship Id="rId21" Type="http://schemas.openxmlformats.org/officeDocument/2006/relationships/image" Target="../media/image29.png"/><Relationship Id="rId7" Type="http://schemas.openxmlformats.org/officeDocument/2006/relationships/image" Target="../media/image17.png"/><Relationship Id="rId12" Type="http://schemas.openxmlformats.org/officeDocument/2006/relationships/image" Target="../media/image21.tiff"/><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image" Target="../media/image13.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16.tiff"/><Relationship Id="rId11" Type="http://schemas.openxmlformats.org/officeDocument/2006/relationships/image" Target="../media/image20.tiff"/><Relationship Id="rId24" Type="http://schemas.openxmlformats.org/officeDocument/2006/relationships/image" Target="../media/image32.png"/><Relationship Id="rId5" Type="http://schemas.openxmlformats.org/officeDocument/2006/relationships/image" Target="../media/image15.tiff"/><Relationship Id="rId15" Type="http://schemas.microsoft.com/office/2007/relationships/hdphoto" Target="../media/hdphoto6.wdp"/><Relationship Id="rId23" Type="http://schemas.openxmlformats.org/officeDocument/2006/relationships/image" Target="../media/image31.png"/><Relationship Id="rId10" Type="http://schemas.openxmlformats.org/officeDocument/2006/relationships/image" Target="../media/image19.tiff"/><Relationship Id="rId19" Type="http://schemas.openxmlformats.org/officeDocument/2006/relationships/image" Target="../media/image27.png"/><Relationship Id="rId4" Type="http://schemas.openxmlformats.org/officeDocument/2006/relationships/image" Target="../media/image14.tiff"/><Relationship Id="rId9" Type="http://schemas.openxmlformats.org/officeDocument/2006/relationships/image" Target="../media/image18.tiff"/><Relationship Id="rId14" Type="http://schemas.openxmlformats.org/officeDocument/2006/relationships/image" Target="../media/image23.png"/><Relationship Id="rId22" Type="http://schemas.openxmlformats.org/officeDocument/2006/relationships/image" Target="../media/image30.png"/><Relationship Id="rId27"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slides/_rels/slide9.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55.sv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451DD-9C14-7E4E-B7FA-8A4679AAE6B4}"/>
              </a:ext>
            </a:extLst>
          </p:cNvPr>
          <p:cNvSpPr>
            <a:spLocks noGrp="1"/>
          </p:cNvSpPr>
          <p:nvPr>
            <p:ph type="ctrTitle"/>
          </p:nvPr>
        </p:nvSpPr>
        <p:spPr>
          <a:xfrm>
            <a:off x="424024" y="1438880"/>
            <a:ext cx="8603598" cy="1790700"/>
          </a:xfrm>
        </p:spPr>
        <p:txBody>
          <a:bodyPr>
            <a:normAutofit/>
          </a:bodyPr>
          <a:lstStyle/>
          <a:p>
            <a:r>
              <a:rPr lang="en-US" sz="3200" b="1" dirty="0"/>
              <a:t>WorldPay and InterPayments</a:t>
            </a:r>
            <a:br>
              <a:rPr lang="en-US" sz="3600" dirty="0"/>
            </a:br>
            <a:endParaRPr lang="en-US" sz="2400" dirty="0"/>
          </a:p>
        </p:txBody>
      </p:sp>
      <p:sp>
        <p:nvSpPr>
          <p:cNvPr id="5" name="Text Placeholder 4">
            <a:extLst>
              <a:ext uri="{FF2B5EF4-FFF2-40B4-BE49-F238E27FC236}">
                <a16:creationId xmlns:a16="http://schemas.microsoft.com/office/drawing/2014/main" id="{8EA6941E-E749-DD44-8C3D-7AFB919BBD78}"/>
              </a:ext>
            </a:extLst>
          </p:cNvPr>
          <p:cNvSpPr>
            <a:spLocks noGrp="1"/>
          </p:cNvSpPr>
          <p:nvPr>
            <p:ph type="body" sz="quarter" idx="10"/>
          </p:nvPr>
        </p:nvSpPr>
        <p:spPr>
          <a:xfrm>
            <a:off x="423863" y="3412463"/>
            <a:ext cx="8229686" cy="936625"/>
          </a:xfrm>
        </p:spPr>
        <p:txBody>
          <a:bodyPr>
            <a:normAutofit/>
          </a:bodyPr>
          <a:lstStyle/>
          <a:p>
            <a:endParaRPr lang="en-US" dirty="0"/>
          </a:p>
          <a:p>
            <a:r>
              <a:rPr lang="en-US" dirty="0"/>
              <a:t>January 2023</a:t>
            </a:r>
          </a:p>
        </p:txBody>
      </p:sp>
    </p:spTree>
    <p:extLst>
      <p:ext uri="{BB962C8B-B14F-4D97-AF65-F5344CB8AC3E}">
        <p14:creationId xmlns:p14="http://schemas.microsoft.com/office/powerpoint/2010/main" val="3628187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ypes of Flooring Made Simple: The Complete 2022 Guide | FlooringStores">
            <a:extLst>
              <a:ext uri="{FF2B5EF4-FFF2-40B4-BE49-F238E27FC236}">
                <a16:creationId xmlns:a16="http://schemas.microsoft.com/office/drawing/2014/main" id="{EBFF05C8-8C31-9B29-85C9-761EBB150A45}"/>
              </a:ext>
            </a:extLst>
          </p:cNvPr>
          <p:cNvPicPr>
            <a:picLocks noChangeAspect="1" noChangeArrowheads="1"/>
          </p:cNvPicPr>
          <p:nvPr/>
        </p:nvPicPr>
        <p:blipFill>
          <a:blip r:embed="rId2">
            <a:alphaModFix amt="11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448952" y="1011937"/>
            <a:ext cx="4133352" cy="347787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CCB12947-8ADA-5C40-83A4-128F56D3D38C}"/>
              </a:ext>
            </a:extLst>
          </p:cNvPr>
          <p:cNvSpPr>
            <a:spLocks noGrp="1"/>
          </p:cNvSpPr>
          <p:nvPr>
            <p:ph type="title"/>
          </p:nvPr>
        </p:nvSpPr>
        <p:spPr/>
        <p:txBody>
          <a:bodyPr anchor="t"/>
          <a:lstStyle/>
          <a:p>
            <a:pPr algn="l"/>
            <a:r>
              <a:rPr lang="en-US" dirty="0"/>
              <a:t>Business case: Patterson</a:t>
            </a:r>
          </a:p>
        </p:txBody>
      </p:sp>
      <p:graphicFrame>
        <p:nvGraphicFramePr>
          <p:cNvPr id="6" name="Table 4">
            <a:extLst>
              <a:ext uri="{FF2B5EF4-FFF2-40B4-BE49-F238E27FC236}">
                <a16:creationId xmlns:a16="http://schemas.microsoft.com/office/drawing/2014/main" id="{18A7850E-F2E1-4809-A9AE-F31B29DFF164}"/>
              </a:ext>
            </a:extLst>
          </p:cNvPr>
          <p:cNvGraphicFramePr>
            <a:graphicFrameLocks noGrp="1"/>
          </p:cNvGraphicFramePr>
          <p:nvPr>
            <p:extLst>
              <p:ext uri="{D42A27DB-BD31-4B8C-83A1-F6EECF244321}">
                <p14:modId xmlns:p14="http://schemas.microsoft.com/office/powerpoint/2010/main" val="3034230394"/>
              </p:ext>
            </p:extLst>
          </p:nvPr>
        </p:nvGraphicFramePr>
        <p:xfrm>
          <a:off x="6792085" y="780531"/>
          <a:ext cx="1611782" cy="1278021"/>
        </p:xfrm>
        <a:graphic>
          <a:graphicData uri="http://schemas.openxmlformats.org/drawingml/2006/table">
            <a:tbl>
              <a:tblPr firstRow="1" bandRow="1">
                <a:tableStyleId>{85BE263C-DBD7-4A20-BB59-AAB30ACAA65A}</a:tableStyleId>
              </a:tblPr>
              <a:tblGrid>
                <a:gridCol w="1611782">
                  <a:extLst>
                    <a:ext uri="{9D8B030D-6E8A-4147-A177-3AD203B41FA5}">
                      <a16:colId xmlns:a16="http://schemas.microsoft.com/office/drawing/2014/main" val="3235095392"/>
                    </a:ext>
                  </a:extLst>
                </a:gridCol>
              </a:tblGrid>
              <a:tr h="311021">
                <a:tc>
                  <a:txBody>
                    <a:bodyPr/>
                    <a:lstStyle/>
                    <a:p>
                      <a:pPr algn="ctr"/>
                      <a:r>
                        <a:rPr lang="en-US" b="0" dirty="0">
                          <a:latin typeface="Century Gothic" panose="020B0502020202020204" pitchFamily="34" charset="0"/>
                        </a:rPr>
                        <a:t>Surcharge Who?</a:t>
                      </a: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494894333"/>
                  </a:ext>
                </a:extLst>
              </a:tr>
              <a:tr h="688863">
                <a:tc>
                  <a:txBody>
                    <a:bodyPr/>
                    <a:lstStyle/>
                    <a:p>
                      <a:pPr marL="0" marR="0" lvl="0" indent="0" algn="ctr" rtl="0">
                        <a:lnSpc>
                          <a:spcPct val="100000"/>
                        </a:lnSpc>
                        <a:spcBef>
                          <a:spcPts val="0"/>
                        </a:spcBef>
                        <a:spcAft>
                          <a:spcPts val="0"/>
                        </a:spcAft>
                        <a:buClr>
                          <a:srgbClr val="000000"/>
                        </a:buClr>
                        <a:buSzPts val="1400"/>
                        <a:buFont typeface="Arial"/>
                        <a:buNone/>
                      </a:pPr>
                      <a:endParaRPr lang="en-US" sz="1200" b="1" u="none" strike="noStrike" cap="none" dirty="0">
                        <a:solidFill>
                          <a:schemeClr val="tx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400"/>
                        <a:buFont typeface="Arial"/>
                        <a:buNone/>
                      </a:pPr>
                      <a:r>
                        <a:rPr lang="en-US" sz="1200" b="1" u="none" strike="noStrike" cap="none" dirty="0">
                          <a:solidFill>
                            <a:schemeClr val="tx1"/>
                          </a:solidFill>
                          <a:latin typeface="Century Gothic"/>
                          <a:ea typeface="Century Gothic"/>
                          <a:cs typeface="Century Gothic"/>
                          <a:sym typeface="Century Gothic"/>
                        </a:rPr>
                        <a:t>Only surcharge On Account customers</a:t>
                      </a:r>
                    </a:p>
                    <a:p>
                      <a:pPr marL="0" marR="0" lvl="0" indent="0" algn="ctr" rtl="0">
                        <a:lnSpc>
                          <a:spcPct val="100000"/>
                        </a:lnSpc>
                        <a:spcBef>
                          <a:spcPts val="0"/>
                        </a:spcBef>
                        <a:spcAft>
                          <a:spcPts val="0"/>
                        </a:spcAft>
                        <a:buClr>
                          <a:srgbClr val="000000"/>
                        </a:buClr>
                        <a:buSzPts val="1400"/>
                        <a:buFont typeface="Arial"/>
                        <a:buNone/>
                      </a:pPr>
                      <a:endParaRPr lang="en-US" sz="1200" b="1" u="none" strike="noStrike" cap="none" dirty="0">
                        <a:solidFill>
                          <a:schemeClr val="tx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400"/>
                        <a:buFont typeface="Arial"/>
                        <a:buNone/>
                      </a:pPr>
                      <a:endParaRPr lang="en-US" sz="1200" b="1" u="none" strike="noStrike" cap="none" dirty="0">
                        <a:solidFill>
                          <a:schemeClr val="tx1"/>
                        </a:solidFill>
                        <a:latin typeface="Century Gothic"/>
                        <a:ea typeface="Century Gothic"/>
                        <a:cs typeface="Century Gothic"/>
                        <a:sym typeface="Century Gothic"/>
                      </a:endParaRPr>
                    </a:p>
                  </a:txBody>
                  <a:tcPr marL="26300" marR="26300" marT="26300" marB="263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976410039"/>
                  </a:ext>
                </a:extLst>
              </a:tr>
            </a:tbl>
          </a:graphicData>
        </a:graphic>
      </p:graphicFrame>
      <p:graphicFrame>
        <p:nvGraphicFramePr>
          <p:cNvPr id="7" name="Table 4">
            <a:extLst>
              <a:ext uri="{FF2B5EF4-FFF2-40B4-BE49-F238E27FC236}">
                <a16:creationId xmlns:a16="http://schemas.microsoft.com/office/drawing/2014/main" id="{B05BF9EC-D52D-480C-BC76-D8A329E37F16}"/>
              </a:ext>
            </a:extLst>
          </p:cNvPr>
          <p:cNvGraphicFramePr>
            <a:graphicFrameLocks noGrp="1"/>
          </p:cNvGraphicFramePr>
          <p:nvPr>
            <p:extLst>
              <p:ext uri="{D42A27DB-BD31-4B8C-83A1-F6EECF244321}">
                <p14:modId xmlns:p14="http://schemas.microsoft.com/office/powerpoint/2010/main" val="1830085837"/>
              </p:ext>
            </p:extLst>
          </p:nvPr>
        </p:nvGraphicFramePr>
        <p:xfrm>
          <a:off x="6792085" y="1972314"/>
          <a:ext cx="1611782" cy="1643781"/>
        </p:xfrm>
        <a:graphic>
          <a:graphicData uri="http://schemas.openxmlformats.org/drawingml/2006/table">
            <a:tbl>
              <a:tblPr firstRow="1" bandRow="1">
                <a:tableStyleId>{85BE263C-DBD7-4A20-BB59-AAB30ACAA65A}</a:tableStyleId>
              </a:tblPr>
              <a:tblGrid>
                <a:gridCol w="1611782">
                  <a:extLst>
                    <a:ext uri="{9D8B030D-6E8A-4147-A177-3AD203B41FA5}">
                      <a16:colId xmlns:a16="http://schemas.microsoft.com/office/drawing/2014/main" val="3235095392"/>
                    </a:ext>
                  </a:extLst>
                </a:gridCol>
              </a:tblGrid>
              <a:tr h="311021">
                <a:tc>
                  <a:txBody>
                    <a:bodyPr/>
                    <a:lstStyle/>
                    <a:p>
                      <a:pPr algn="ctr"/>
                      <a:r>
                        <a:rPr lang="en-US" b="0" dirty="0">
                          <a:latin typeface="Century Gothic" panose="020B0502020202020204" pitchFamily="34" charset="0"/>
                        </a:rPr>
                        <a:t>Surcharge How?</a:t>
                      </a: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494894333"/>
                  </a:ext>
                </a:extLst>
              </a:tr>
              <a:tr h="688863">
                <a:tc>
                  <a:txBody>
                    <a:bodyPr/>
                    <a:lstStyle/>
                    <a:p>
                      <a:pPr marL="0" marR="0" lvl="0" indent="0" algn="ctr" rtl="0">
                        <a:lnSpc>
                          <a:spcPct val="100000"/>
                        </a:lnSpc>
                        <a:spcBef>
                          <a:spcPts val="0"/>
                        </a:spcBef>
                        <a:spcAft>
                          <a:spcPts val="0"/>
                        </a:spcAft>
                        <a:buClr>
                          <a:srgbClr val="000000"/>
                        </a:buClr>
                        <a:buSzPts val="1400"/>
                        <a:buFont typeface="Arial"/>
                        <a:buNone/>
                      </a:pPr>
                      <a:endParaRPr lang="en-US" sz="1200" b="1" u="none" strike="noStrike" cap="none" dirty="0">
                        <a:solidFill>
                          <a:schemeClr val="tx1"/>
                        </a:solidFill>
                        <a:latin typeface="Century Gothic"/>
                        <a:sym typeface="Century Gothic"/>
                      </a:endParaRPr>
                    </a:p>
                    <a:p>
                      <a:pPr marL="171450" marR="0" lvl="0" indent="-171450" algn="ctr" rtl="0">
                        <a:lnSpc>
                          <a:spcPct val="100000"/>
                        </a:lnSpc>
                        <a:spcBef>
                          <a:spcPts val="0"/>
                        </a:spcBef>
                        <a:spcAft>
                          <a:spcPts val="0"/>
                        </a:spcAft>
                        <a:buClr>
                          <a:srgbClr val="000000"/>
                        </a:buClr>
                        <a:buSzPts val="1400"/>
                        <a:buFontTx/>
                        <a:buChar char="-"/>
                      </a:pPr>
                      <a:r>
                        <a:rPr lang="en-US" sz="1200" b="1" u="none" strike="noStrike" cap="none" dirty="0">
                          <a:solidFill>
                            <a:schemeClr val="tx1"/>
                          </a:solidFill>
                          <a:latin typeface="Century Gothic"/>
                          <a:sym typeface="Century Gothic"/>
                        </a:rPr>
                        <a:t>Ecommerce website</a:t>
                      </a:r>
                    </a:p>
                    <a:p>
                      <a:pPr marL="171450" marR="0" lvl="0" indent="-171450" algn="ctr" rtl="0">
                        <a:lnSpc>
                          <a:spcPct val="100000"/>
                        </a:lnSpc>
                        <a:spcBef>
                          <a:spcPts val="0"/>
                        </a:spcBef>
                        <a:spcAft>
                          <a:spcPts val="0"/>
                        </a:spcAft>
                        <a:buClr>
                          <a:srgbClr val="000000"/>
                        </a:buClr>
                        <a:buSzPts val="1400"/>
                        <a:buFontTx/>
                        <a:buChar char="-"/>
                      </a:pPr>
                      <a:r>
                        <a:rPr lang="en-US" sz="1200" b="1" u="none" strike="noStrike" cap="none" dirty="0">
                          <a:solidFill>
                            <a:schemeClr val="tx1"/>
                          </a:solidFill>
                          <a:latin typeface="Century Gothic"/>
                          <a:sym typeface="Century Gothic"/>
                        </a:rPr>
                        <a:t>Phone payments</a:t>
                      </a:r>
                    </a:p>
                    <a:p>
                      <a:pPr marL="171450" marR="0" lvl="0" indent="-171450" algn="ctr" rtl="0">
                        <a:lnSpc>
                          <a:spcPct val="100000"/>
                        </a:lnSpc>
                        <a:spcBef>
                          <a:spcPts val="0"/>
                        </a:spcBef>
                        <a:spcAft>
                          <a:spcPts val="0"/>
                        </a:spcAft>
                        <a:buClr>
                          <a:srgbClr val="000000"/>
                        </a:buClr>
                        <a:buSzPts val="1400"/>
                        <a:buFontTx/>
                        <a:buChar char="-"/>
                      </a:pPr>
                      <a:r>
                        <a:rPr lang="en-US" sz="1200" b="1" u="none" strike="noStrike" cap="none" dirty="0">
                          <a:solidFill>
                            <a:schemeClr val="tx1"/>
                          </a:solidFill>
                          <a:latin typeface="Century Gothic"/>
                          <a:sym typeface="Century Gothic"/>
                        </a:rPr>
                        <a:t>Auto-payments</a:t>
                      </a:r>
                    </a:p>
                    <a:p>
                      <a:pPr marL="0" marR="0" lvl="0" indent="0" algn="ctr" rtl="0">
                        <a:lnSpc>
                          <a:spcPct val="100000"/>
                        </a:lnSpc>
                        <a:spcBef>
                          <a:spcPts val="0"/>
                        </a:spcBef>
                        <a:spcAft>
                          <a:spcPts val="0"/>
                        </a:spcAft>
                        <a:buClr>
                          <a:srgbClr val="000000"/>
                        </a:buClr>
                        <a:buSzPts val="1400"/>
                        <a:buFont typeface="Arial"/>
                        <a:buNone/>
                      </a:pPr>
                      <a:endParaRPr lang="en-US" sz="1200" b="1" u="none" strike="noStrike" cap="none" dirty="0">
                        <a:solidFill>
                          <a:schemeClr val="tx1"/>
                        </a:solidFill>
                        <a:latin typeface="Century Gothic"/>
                        <a:sym typeface="Century Gothic"/>
                      </a:endParaRPr>
                    </a:p>
                    <a:p>
                      <a:pPr marL="0" marR="0" lvl="0" indent="0" algn="ctr" rtl="0">
                        <a:lnSpc>
                          <a:spcPct val="100000"/>
                        </a:lnSpc>
                        <a:spcBef>
                          <a:spcPts val="0"/>
                        </a:spcBef>
                        <a:spcAft>
                          <a:spcPts val="0"/>
                        </a:spcAft>
                        <a:buClr>
                          <a:srgbClr val="000000"/>
                        </a:buClr>
                        <a:buSzPts val="1400"/>
                        <a:buFont typeface="Arial"/>
                        <a:buNone/>
                      </a:pPr>
                      <a:endParaRPr sz="1200" dirty="0">
                        <a:solidFill>
                          <a:schemeClr val="tx1"/>
                        </a:solidFill>
                      </a:endParaRPr>
                    </a:p>
                  </a:txBody>
                  <a:tcPr marL="26300" marR="26300" marT="26300" marB="263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976410039"/>
                  </a:ext>
                </a:extLst>
              </a:tr>
            </a:tbl>
          </a:graphicData>
        </a:graphic>
      </p:graphicFrame>
      <p:graphicFrame>
        <p:nvGraphicFramePr>
          <p:cNvPr id="8" name="Table 4">
            <a:extLst>
              <a:ext uri="{FF2B5EF4-FFF2-40B4-BE49-F238E27FC236}">
                <a16:creationId xmlns:a16="http://schemas.microsoft.com/office/drawing/2014/main" id="{49F10503-BB33-4BC1-9454-D3B5FF1A47C3}"/>
              </a:ext>
            </a:extLst>
          </p:cNvPr>
          <p:cNvGraphicFramePr>
            <a:graphicFrameLocks noGrp="1"/>
          </p:cNvGraphicFramePr>
          <p:nvPr>
            <p:extLst>
              <p:ext uri="{D42A27DB-BD31-4B8C-83A1-F6EECF244321}">
                <p14:modId xmlns:p14="http://schemas.microsoft.com/office/powerpoint/2010/main" val="2502284253"/>
              </p:ext>
            </p:extLst>
          </p:nvPr>
        </p:nvGraphicFramePr>
        <p:xfrm>
          <a:off x="6792085" y="3379893"/>
          <a:ext cx="1611782" cy="1375177"/>
        </p:xfrm>
        <a:graphic>
          <a:graphicData uri="http://schemas.openxmlformats.org/drawingml/2006/table">
            <a:tbl>
              <a:tblPr firstRow="1" bandRow="1">
                <a:tableStyleId>{85BE263C-DBD7-4A20-BB59-AAB30ACAA65A}</a:tableStyleId>
              </a:tblPr>
              <a:tblGrid>
                <a:gridCol w="1611782">
                  <a:extLst>
                    <a:ext uri="{9D8B030D-6E8A-4147-A177-3AD203B41FA5}">
                      <a16:colId xmlns:a16="http://schemas.microsoft.com/office/drawing/2014/main" val="3235095392"/>
                    </a:ext>
                  </a:extLst>
                </a:gridCol>
              </a:tblGrid>
              <a:tr h="697329">
                <a:tc>
                  <a:txBody>
                    <a:bodyPr/>
                    <a:lstStyle/>
                    <a:p>
                      <a:pPr algn="ctr"/>
                      <a:r>
                        <a:rPr lang="en-US" b="0" dirty="0">
                          <a:latin typeface="Century Gothic" panose="020B0502020202020204" pitchFamily="34" charset="0"/>
                        </a:rPr>
                        <a:t>Surcharge Where?</a:t>
                      </a: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494894333"/>
                  </a:ext>
                </a:extLst>
              </a:tr>
              <a:tr h="677848">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dirty="0">
                          <a:solidFill>
                            <a:schemeClr val="tx1"/>
                          </a:solidFill>
                          <a:latin typeface="Century Gothic"/>
                          <a:ea typeface="Century Gothic"/>
                          <a:cs typeface="Century Gothic"/>
                          <a:sym typeface="Century Gothic"/>
                        </a:rPr>
                        <a:t>Open AR, Direct AR, Auto AR</a:t>
                      </a:r>
                      <a:endParaRPr sz="1200" dirty="0">
                        <a:solidFill>
                          <a:schemeClr val="tx1"/>
                        </a:solidFill>
                      </a:endParaRPr>
                    </a:p>
                  </a:txBody>
                  <a:tcPr marL="26300" marR="26300" marT="26300" marB="263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976410039"/>
                  </a:ext>
                </a:extLst>
              </a:tr>
            </a:tbl>
          </a:graphicData>
        </a:graphic>
      </p:graphicFrame>
      <p:sp>
        <p:nvSpPr>
          <p:cNvPr id="9" name="TextBox 8">
            <a:extLst>
              <a:ext uri="{FF2B5EF4-FFF2-40B4-BE49-F238E27FC236}">
                <a16:creationId xmlns:a16="http://schemas.microsoft.com/office/drawing/2014/main" id="{43462FE9-7799-4CF7-87E9-88C6D0667708}"/>
              </a:ext>
            </a:extLst>
          </p:cNvPr>
          <p:cNvSpPr txBox="1"/>
          <p:nvPr/>
        </p:nvSpPr>
        <p:spPr>
          <a:xfrm>
            <a:off x="2443355" y="1052975"/>
            <a:ext cx="4138949" cy="3308598"/>
          </a:xfrm>
          <a:prstGeom prst="rect">
            <a:avLst/>
          </a:prstGeom>
          <a:noFill/>
        </p:spPr>
        <p:txBody>
          <a:bodyPr wrap="square" rtlCol="0">
            <a:spAutoFit/>
          </a:bodyPr>
          <a:lstStyle/>
          <a:p>
            <a:pPr algn="ctr"/>
            <a:endParaRPr lang="en-US" sz="1100" spc="10" dirty="0">
              <a:solidFill>
                <a:schemeClr val="accent2"/>
              </a:solidFill>
              <a:latin typeface="Century Gothic" panose="020B0502020202020204" pitchFamily="34" charset="0"/>
              <a:cs typeface="Verdana"/>
            </a:endParaRPr>
          </a:p>
          <a:p>
            <a:pPr algn="ctr"/>
            <a:r>
              <a:rPr lang="en-US" sz="1100" u="sng" spc="-5" dirty="0">
                <a:solidFill>
                  <a:schemeClr val="accent2"/>
                </a:solidFill>
                <a:latin typeface="Century Gothic" panose="020B0502020202020204" pitchFamily="34" charset="0"/>
                <a:cs typeface="Verdana"/>
              </a:rPr>
              <a:t>Goals</a:t>
            </a:r>
            <a:endParaRPr lang="en-US" sz="1100" spc="-5" dirty="0">
              <a:solidFill>
                <a:schemeClr val="accent2"/>
              </a:solidFill>
              <a:latin typeface="Century Gothic" panose="020B0502020202020204" pitchFamily="34" charset="0"/>
              <a:cs typeface="Verdana"/>
            </a:endParaRPr>
          </a:p>
          <a:p>
            <a:pPr marL="228600" indent="-228600" algn="ctr">
              <a:buAutoNum type="arabicPeriod"/>
            </a:pPr>
            <a:r>
              <a:rPr lang="en-US" sz="1100" spc="-5" dirty="0">
                <a:solidFill>
                  <a:schemeClr val="accent2"/>
                </a:solidFill>
                <a:latin typeface="Century Gothic" panose="020B0502020202020204" pitchFamily="34" charset="0"/>
                <a:cs typeface="Verdana"/>
              </a:rPr>
              <a:t>Improve net margins</a:t>
            </a:r>
          </a:p>
          <a:p>
            <a:pPr marL="228600" indent="-228600" algn="ctr">
              <a:buAutoNum type="arabicPeriod"/>
            </a:pPr>
            <a:r>
              <a:rPr lang="en-US" sz="1100" spc="-5" dirty="0">
                <a:solidFill>
                  <a:schemeClr val="accent2"/>
                </a:solidFill>
                <a:latin typeface="Century Gothic" panose="020B0502020202020204" pitchFamily="34" charset="0"/>
                <a:cs typeface="Verdana"/>
              </a:rPr>
              <a:t>Outsource surcharge compliance and risk</a:t>
            </a:r>
          </a:p>
          <a:p>
            <a:pPr marL="228600" indent="-228600" algn="ctr">
              <a:buAutoNum type="arabicPeriod"/>
            </a:pPr>
            <a:r>
              <a:rPr lang="en-US" sz="1100" spc="-5" dirty="0">
                <a:solidFill>
                  <a:schemeClr val="accent2"/>
                </a:solidFill>
                <a:latin typeface="Century Gothic" panose="020B0502020202020204" pitchFamily="34" charset="0"/>
                <a:cs typeface="Verdana"/>
              </a:rPr>
              <a:t>Keep current PSPs and terms in place</a:t>
            </a:r>
          </a:p>
          <a:p>
            <a:pPr marL="228600" indent="-228600" algn="ctr">
              <a:buAutoNum type="arabicPeriod"/>
            </a:pPr>
            <a:r>
              <a:rPr lang="en-US" sz="1100" spc="-5" dirty="0">
                <a:solidFill>
                  <a:schemeClr val="accent2"/>
                </a:solidFill>
                <a:latin typeface="Century Gothic" panose="020B0502020202020204" pitchFamily="34" charset="0"/>
                <a:cs typeface="Verdana"/>
              </a:rPr>
              <a:t>Customize surcharging for their business needs</a:t>
            </a:r>
          </a:p>
          <a:p>
            <a:pPr algn="ctr"/>
            <a:endParaRPr lang="en-US" sz="1100" spc="-5" dirty="0">
              <a:solidFill>
                <a:schemeClr val="accent2"/>
              </a:solidFill>
              <a:latin typeface="Century Gothic" panose="020B0502020202020204" pitchFamily="34" charset="0"/>
              <a:cs typeface="Verdana"/>
            </a:endParaRPr>
          </a:p>
          <a:p>
            <a:pPr algn="ctr"/>
            <a:r>
              <a:rPr lang="en-US" sz="1100" u="sng" spc="-5" dirty="0">
                <a:solidFill>
                  <a:schemeClr val="accent2"/>
                </a:solidFill>
                <a:latin typeface="Century Gothic" panose="020B0502020202020204" pitchFamily="34" charset="0"/>
                <a:cs typeface="Verdana"/>
              </a:rPr>
              <a:t>Worldpay Integration</a:t>
            </a:r>
          </a:p>
          <a:p>
            <a:pPr algn="ctr"/>
            <a:r>
              <a:rPr lang="en-US" sz="1100" spc="-5" dirty="0">
                <a:solidFill>
                  <a:schemeClr val="accent2"/>
                </a:solidFill>
                <a:latin typeface="Century Gothic" panose="020B0502020202020204" pitchFamily="34" charset="0"/>
                <a:cs typeface="Verdana"/>
              </a:rPr>
              <a:t>Phase 1: Vet business</a:t>
            </a:r>
          </a:p>
          <a:p>
            <a:pPr algn="ctr"/>
            <a:r>
              <a:rPr lang="en-US" sz="1100" spc="-5" dirty="0">
                <a:solidFill>
                  <a:schemeClr val="accent2"/>
                </a:solidFill>
                <a:latin typeface="Century Gothic" panose="020B0502020202020204" pitchFamily="34" charset="0"/>
                <a:cs typeface="Verdana"/>
              </a:rPr>
              <a:t>Phase 2: Dental </a:t>
            </a:r>
          </a:p>
          <a:p>
            <a:pPr algn="ctr"/>
            <a:endParaRPr lang="en-US" sz="1100" spc="-5" dirty="0">
              <a:solidFill>
                <a:schemeClr val="accent2"/>
              </a:solidFill>
              <a:latin typeface="Century Gothic" panose="020B0502020202020204" pitchFamily="34" charset="0"/>
              <a:cs typeface="Verdana"/>
            </a:endParaRPr>
          </a:p>
          <a:p>
            <a:pPr algn="ctr"/>
            <a:r>
              <a:rPr lang="en-US" sz="1100" i="1" spc="-5" dirty="0">
                <a:solidFill>
                  <a:schemeClr val="accent2"/>
                </a:solidFill>
                <a:latin typeface="Century Gothic" panose="020B0502020202020204" pitchFamily="34" charset="0"/>
                <a:cs typeface="Verdana"/>
              </a:rPr>
              <a:t>Front</a:t>
            </a:r>
            <a:r>
              <a:rPr lang="en-US" sz="1100" spc="-5" dirty="0">
                <a:solidFill>
                  <a:schemeClr val="accent2"/>
                </a:solidFill>
                <a:latin typeface="Century Gothic" panose="020B0502020202020204" pitchFamily="34" charset="0"/>
                <a:cs typeface="Verdana"/>
              </a:rPr>
              <a:t>: Paymetric AR to add surcharge line items/notices</a:t>
            </a:r>
          </a:p>
          <a:p>
            <a:pPr algn="ctr"/>
            <a:r>
              <a:rPr lang="en-US" sz="1100" i="1" spc="-5" dirty="0">
                <a:solidFill>
                  <a:schemeClr val="accent2"/>
                </a:solidFill>
                <a:latin typeface="Century Gothic" panose="020B0502020202020204" pitchFamily="34" charset="0"/>
                <a:cs typeface="Verdana"/>
              </a:rPr>
              <a:t>Middle</a:t>
            </a:r>
            <a:r>
              <a:rPr lang="en-US" sz="1100" spc="-5" dirty="0">
                <a:solidFill>
                  <a:schemeClr val="accent2"/>
                </a:solidFill>
                <a:latin typeface="Century Gothic" panose="020B0502020202020204" pitchFamily="34" charset="0"/>
                <a:cs typeface="Verdana"/>
              </a:rPr>
              <a:t>: Worldpay integrates </a:t>
            </a:r>
            <a:r>
              <a:rPr lang="en-US" sz="1100" spc="-5" dirty="0" err="1">
                <a:solidFill>
                  <a:schemeClr val="accent2"/>
                </a:solidFill>
                <a:latin typeface="Century Gothic" panose="020B0502020202020204" pitchFamily="34" charset="0"/>
                <a:cs typeface="Verdana"/>
              </a:rPr>
              <a:t>XiPay</a:t>
            </a:r>
            <a:r>
              <a:rPr lang="en-US" sz="1100" spc="-5" dirty="0">
                <a:solidFill>
                  <a:schemeClr val="accent2"/>
                </a:solidFill>
                <a:latin typeface="Century Gothic" panose="020B0502020202020204" pitchFamily="34" charset="0"/>
                <a:cs typeface="Verdana"/>
              </a:rPr>
              <a:t> with InterPayments</a:t>
            </a:r>
          </a:p>
          <a:p>
            <a:pPr algn="ctr"/>
            <a:r>
              <a:rPr lang="en-US" sz="1100" i="1" spc="-5" dirty="0">
                <a:solidFill>
                  <a:schemeClr val="accent2"/>
                </a:solidFill>
                <a:latin typeface="Century Gothic" panose="020B0502020202020204" pitchFamily="34" charset="0"/>
                <a:cs typeface="Verdana"/>
              </a:rPr>
              <a:t>Back</a:t>
            </a:r>
            <a:r>
              <a:rPr lang="en-US" sz="1100" spc="-5" dirty="0">
                <a:solidFill>
                  <a:schemeClr val="accent2"/>
                </a:solidFill>
                <a:latin typeface="Century Gothic" panose="020B0502020202020204" pitchFamily="34" charset="0"/>
                <a:cs typeface="Verdana"/>
              </a:rPr>
              <a:t>: Patterson internal SAP team</a:t>
            </a:r>
          </a:p>
          <a:p>
            <a:pPr algn="ctr"/>
            <a:endParaRPr lang="en-US" sz="1100" spc="-5" dirty="0">
              <a:solidFill>
                <a:schemeClr val="accent2"/>
              </a:solidFill>
              <a:latin typeface="Century Gothic" panose="020B0502020202020204" pitchFamily="34" charset="0"/>
              <a:cs typeface="Verdana"/>
            </a:endParaRPr>
          </a:p>
          <a:p>
            <a:pPr algn="ctr"/>
            <a:r>
              <a:rPr lang="en-US" sz="1100" u="sng" spc="-5" dirty="0">
                <a:solidFill>
                  <a:schemeClr val="accent2"/>
                </a:solidFill>
                <a:latin typeface="Century Gothic" panose="020B0502020202020204" pitchFamily="34" charset="0"/>
                <a:cs typeface="Verdana"/>
              </a:rPr>
              <a:t>Surcharging Value</a:t>
            </a:r>
          </a:p>
          <a:p>
            <a:pPr marL="171450" indent="-171450" algn="ctr">
              <a:buFont typeface="Arial" panose="020B0604020202020204" pitchFamily="34" charset="0"/>
              <a:buChar char="•"/>
            </a:pPr>
            <a:r>
              <a:rPr lang="en-US" sz="1100" spc="-5" dirty="0">
                <a:solidFill>
                  <a:schemeClr val="accent2"/>
                </a:solidFill>
                <a:latin typeface="Century Gothic" panose="020B0502020202020204" pitchFamily="34" charset="0"/>
                <a:cs typeface="Verdana"/>
              </a:rPr>
              <a:t>Surcharging is not one-size-fits-all</a:t>
            </a:r>
          </a:p>
          <a:p>
            <a:pPr marL="171450" indent="-171450" algn="ctr">
              <a:buFont typeface="Arial" panose="020B0604020202020204" pitchFamily="34" charset="0"/>
              <a:buChar char="•"/>
            </a:pPr>
            <a:r>
              <a:rPr lang="en-US" sz="1100" spc="-5" dirty="0">
                <a:solidFill>
                  <a:schemeClr val="accent2"/>
                </a:solidFill>
                <a:latin typeface="Century Gothic" panose="020B0502020202020204" pitchFamily="34" charset="0"/>
                <a:cs typeface="Verdana"/>
              </a:rPr>
              <a:t>InterPayments provides customization via an API</a:t>
            </a:r>
          </a:p>
          <a:p>
            <a:pPr marL="171450" indent="-171450" algn="ctr">
              <a:buFont typeface="Arial" panose="020B0604020202020204" pitchFamily="34" charset="0"/>
              <a:buChar char="•"/>
            </a:pPr>
            <a:r>
              <a:rPr lang="en-US" sz="1100" spc="-5" dirty="0">
                <a:solidFill>
                  <a:schemeClr val="accent2"/>
                </a:solidFill>
                <a:latin typeface="Century Gothic" panose="020B0502020202020204" pitchFamily="34" charset="0"/>
                <a:cs typeface="Verdana"/>
              </a:rPr>
              <a:t>Keep existing payment processes, vendors, and terms</a:t>
            </a:r>
          </a:p>
        </p:txBody>
      </p:sp>
      <p:graphicFrame>
        <p:nvGraphicFramePr>
          <p:cNvPr id="11" name="Table 4">
            <a:extLst>
              <a:ext uri="{FF2B5EF4-FFF2-40B4-BE49-F238E27FC236}">
                <a16:creationId xmlns:a16="http://schemas.microsoft.com/office/drawing/2014/main" id="{200F7491-85ED-44A7-875E-007762208812}"/>
              </a:ext>
            </a:extLst>
          </p:cNvPr>
          <p:cNvGraphicFramePr>
            <a:graphicFrameLocks noGrp="1"/>
          </p:cNvGraphicFramePr>
          <p:nvPr>
            <p:extLst>
              <p:ext uri="{D42A27DB-BD31-4B8C-83A1-F6EECF244321}">
                <p14:modId xmlns:p14="http://schemas.microsoft.com/office/powerpoint/2010/main" val="3697810376"/>
              </p:ext>
            </p:extLst>
          </p:nvPr>
        </p:nvGraphicFramePr>
        <p:xfrm>
          <a:off x="621792" y="780531"/>
          <a:ext cx="1611782" cy="1191783"/>
        </p:xfrm>
        <a:graphic>
          <a:graphicData uri="http://schemas.openxmlformats.org/drawingml/2006/table">
            <a:tbl>
              <a:tblPr firstRow="1" bandRow="1">
                <a:tableStyleId>{85BE263C-DBD7-4A20-BB59-AAB30ACAA65A}</a:tableStyleId>
              </a:tblPr>
              <a:tblGrid>
                <a:gridCol w="1611782">
                  <a:extLst>
                    <a:ext uri="{9D8B030D-6E8A-4147-A177-3AD203B41FA5}">
                      <a16:colId xmlns:a16="http://schemas.microsoft.com/office/drawing/2014/main" val="3235095392"/>
                    </a:ext>
                  </a:extLst>
                </a:gridCol>
              </a:tblGrid>
              <a:tr h="311021">
                <a:tc>
                  <a:txBody>
                    <a:bodyPr/>
                    <a:lstStyle/>
                    <a:p>
                      <a:pPr algn="ctr"/>
                      <a:r>
                        <a:rPr lang="en-US" b="0" dirty="0">
                          <a:latin typeface="Century Gothic" panose="020B0502020202020204" pitchFamily="34" charset="0"/>
                        </a:rPr>
                        <a:t>Processing Volume</a:t>
                      </a: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494894333"/>
                  </a:ext>
                </a:extLst>
              </a:tr>
              <a:tr h="688863">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dirty="0">
                          <a:solidFill>
                            <a:schemeClr val="tx1"/>
                          </a:solidFill>
                          <a:latin typeface="Century Gothic"/>
                          <a:ea typeface="Century Gothic"/>
                          <a:cs typeface="Century Gothic"/>
                          <a:sym typeface="Century Gothic"/>
                        </a:rPr>
                        <a:t>$1.8bn</a:t>
                      </a:r>
                    </a:p>
                    <a:p>
                      <a:pPr marL="171450" marR="0" lvl="0" indent="-171450" algn="ctr" rtl="0">
                        <a:lnSpc>
                          <a:spcPct val="100000"/>
                        </a:lnSpc>
                        <a:spcBef>
                          <a:spcPts val="0"/>
                        </a:spcBef>
                        <a:spcAft>
                          <a:spcPts val="0"/>
                        </a:spcAft>
                        <a:buClr>
                          <a:srgbClr val="000000"/>
                        </a:buClr>
                        <a:buSzPts val="1400"/>
                        <a:buFontTx/>
                        <a:buChar char="-"/>
                      </a:pPr>
                      <a:r>
                        <a:rPr lang="en-US" sz="1200" b="0" u="none" strike="noStrike" cap="none" dirty="0">
                          <a:solidFill>
                            <a:schemeClr val="tx1"/>
                          </a:solidFill>
                          <a:latin typeface="Century Gothic"/>
                          <a:sym typeface="Century Gothic"/>
                        </a:rPr>
                        <a:t>$600mm Vet</a:t>
                      </a:r>
                    </a:p>
                    <a:p>
                      <a:pPr marL="171450" marR="0" lvl="0" indent="-171450" algn="ctr" rtl="0">
                        <a:lnSpc>
                          <a:spcPct val="100000"/>
                        </a:lnSpc>
                        <a:spcBef>
                          <a:spcPts val="0"/>
                        </a:spcBef>
                        <a:spcAft>
                          <a:spcPts val="0"/>
                        </a:spcAft>
                        <a:buClr>
                          <a:srgbClr val="000000"/>
                        </a:buClr>
                        <a:buSzPts val="1400"/>
                        <a:buFontTx/>
                        <a:buChar char="-"/>
                      </a:pPr>
                      <a:r>
                        <a:rPr lang="en-US" sz="1200" b="0" u="none" strike="noStrike" cap="none" dirty="0">
                          <a:solidFill>
                            <a:schemeClr val="tx1"/>
                          </a:solidFill>
                          <a:latin typeface="Century Gothic"/>
                          <a:sym typeface="Century Gothic"/>
                        </a:rPr>
                        <a:t>$1.2bn Dental</a:t>
                      </a:r>
                      <a:endParaRPr sz="1200" b="0" dirty="0">
                        <a:solidFill>
                          <a:schemeClr val="tx1"/>
                        </a:solidFill>
                      </a:endParaRPr>
                    </a:p>
                  </a:txBody>
                  <a:tcPr marL="26300" marR="26300" marT="26300" marB="263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976410039"/>
                  </a:ext>
                </a:extLst>
              </a:tr>
            </a:tbl>
          </a:graphicData>
        </a:graphic>
      </p:graphicFrame>
      <p:graphicFrame>
        <p:nvGraphicFramePr>
          <p:cNvPr id="12" name="Table 4">
            <a:extLst>
              <a:ext uri="{FF2B5EF4-FFF2-40B4-BE49-F238E27FC236}">
                <a16:creationId xmlns:a16="http://schemas.microsoft.com/office/drawing/2014/main" id="{36257C89-951F-4296-ABC8-F26476D68AE9}"/>
              </a:ext>
            </a:extLst>
          </p:cNvPr>
          <p:cNvGraphicFramePr>
            <a:graphicFrameLocks noGrp="1"/>
          </p:cNvGraphicFramePr>
          <p:nvPr>
            <p:extLst>
              <p:ext uri="{D42A27DB-BD31-4B8C-83A1-F6EECF244321}">
                <p14:modId xmlns:p14="http://schemas.microsoft.com/office/powerpoint/2010/main" val="1487542169"/>
              </p:ext>
            </p:extLst>
          </p:nvPr>
        </p:nvGraphicFramePr>
        <p:xfrm>
          <a:off x="621792" y="1972314"/>
          <a:ext cx="1611782" cy="1405994"/>
        </p:xfrm>
        <a:graphic>
          <a:graphicData uri="http://schemas.openxmlformats.org/drawingml/2006/table">
            <a:tbl>
              <a:tblPr firstRow="1" bandRow="1">
                <a:tableStyleId>{85BE263C-DBD7-4A20-BB59-AAB30ACAA65A}</a:tableStyleId>
              </a:tblPr>
              <a:tblGrid>
                <a:gridCol w="1611782">
                  <a:extLst>
                    <a:ext uri="{9D8B030D-6E8A-4147-A177-3AD203B41FA5}">
                      <a16:colId xmlns:a16="http://schemas.microsoft.com/office/drawing/2014/main" val="3235095392"/>
                    </a:ext>
                  </a:extLst>
                </a:gridCol>
              </a:tblGrid>
              <a:tr h="712955">
                <a:tc>
                  <a:txBody>
                    <a:bodyPr/>
                    <a:lstStyle/>
                    <a:p>
                      <a:pPr algn="ctr"/>
                      <a:r>
                        <a:rPr lang="en-US" b="0" dirty="0">
                          <a:latin typeface="Century Gothic" panose="020B0502020202020204" pitchFamily="34" charset="0"/>
                        </a:rPr>
                        <a:t>Annual Processing Fees</a:t>
                      </a: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494894333"/>
                  </a:ext>
                </a:extLst>
              </a:tr>
              <a:tr h="693039">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dirty="0">
                          <a:solidFill>
                            <a:schemeClr val="tx1"/>
                          </a:solidFill>
                          <a:latin typeface="Century Gothic"/>
                          <a:ea typeface="Century Gothic"/>
                          <a:cs typeface="Century Gothic"/>
                          <a:sym typeface="Century Gothic"/>
                        </a:rPr>
                        <a:t>$24mm</a:t>
                      </a:r>
                      <a:endParaRPr lang="en-US" sz="1200" dirty="0">
                        <a:solidFill>
                          <a:schemeClr val="tx1"/>
                        </a:solidFill>
                      </a:endParaRPr>
                    </a:p>
                  </a:txBody>
                  <a:tcPr marL="26300" marR="26300" marT="26300" marB="263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976410039"/>
                  </a:ext>
                </a:extLst>
              </a:tr>
            </a:tbl>
          </a:graphicData>
        </a:graphic>
      </p:graphicFrame>
      <p:graphicFrame>
        <p:nvGraphicFramePr>
          <p:cNvPr id="13" name="Table 4">
            <a:extLst>
              <a:ext uri="{FF2B5EF4-FFF2-40B4-BE49-F238E27FC236}">
                <a16:creationId xmlns:a16="http://schemas.microsoft.com/office/drawing/2014/main" id="{441EA4BE-F0B9-4AA4-9906-C6A6F14DA236}"/>
              </a:ext>
            </a:extLst>
          </p:cNvPr>
          <p:cNvGraphicFramePr>
            <a:graphicFrameLocks noGrp="1"/>
          </p:cNvGraphicFramePr>
          <p:nvPr>
            <p:extLst>
              <p:ext uri="{D42A27DB-BD31-4B8C-83A1-F6EECF244321}">
                <p14:modId xmlns:p14="http://schemas.microsoft.com/office/powerpoint/2010/main" val="2551598433"/>
              </p:ext>
            </p:extLst>
          </p:nvPr>
        </p:nvGraphicFramePr>
        <p:xfrm>
          <a:off x="621792" y="3378309"/>
          <a:ext cx="1611782" cy="1376762"/>
        </p:xfrm>
        <a:graphic>
          <a:graphicData uri="http://schemas.openxmlformats.org/drawingml/2006/table">
            <a:tbl>
              <a:tblPr firstRow="1" bandRow="1">
                <a:tableStyleId>{85BE263C-DBD7-4A20-BB59-AAB30ACAA65A}</a:tableStyleId>
              </a:tblPr>
              <a:tblGrid>
                <a:gridCol w="1611782">
                  <a:extLst>
                    <a:ext uri="{9D8B030D-6E8A-4147-A177-3AD203B41FA5}">
                      <a16:colId xmlns:a16="http://schemas.microsoft.com/office/drawing/2014/main" val="3235095392"/>
                    </a:ext>
                  </a:extLst>
                </a:gridCol>
              </a:tblGrid>
              <a:tr h="742189">
                <a:tc>
                  <a:txBody>
                    <a:bodyPr/>
                    <a:lstStyle/>
                    <a:p>
                      <a:pPr algn="ctr"/>
                      <a:r>
                        <a:rPr lang="en-US" b="0" dirty="0">
                          <a:latin typeface="Century Gothic" panose="020B0502020202020204" pitchFamily="34" charset="0"/>
                        </a:rPr>
                        <a:t>Worldpay Connection</a:t>
                      </a: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494894333"/>
                  </a:ext>
                </a:extLst>
              </a:tr>
              <a:tr h="634573">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dirty="0">
                          <a:solidFill>
                            <a:schemeClr val="tx1"/>
                          </a:solidFill>
                          <a:latin typeface="Century Gothic"/>
                          <a:ea typeface="Century Gothic"/>
                          <a:cs typeface="Century Gothic"/>
                          <a:sym typeface="Century Gothic"/>
                        </a:rPr>
                        <a:t>Paymetric within SAP ECC6</a:t>
                      </a:r>
                      <a:endParaRPr sz="1200" dirty="0">
                        <a:solidFill>
                          <a:schemeClr val="tx1"/>
                        </a:solidFill>
                      </a:endParaRPr>
                    </a:p>
                  </a:txBody>
                  <a:tcPr marL="26300" marR="26300" marT="26300" marB="263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976410039"/>
                  </a:ext>
                </a:extLst>
              </a:tr>
            </a:tbl>
          </a:graphicData>
        </a:graphic>
      </p:graphicFrame>
      <p:sp>
        <p:nvSpPr>
          <p:cNvPr id="15" name="Slide Number Placeholder 2">
            <a:extLst>
              <a:ext uri="{FF2B5EF4-FFF2-40B4-BE49-F238E27FC236}">
                <a16:creationId xmlns:a16="http://schemas.microsoft.com/office/drawing/2014/main" id="{CDE7A2B8-871A-4956-91CD-3475CE898F53}"/>
              </a:ext>
            </a:extLst>
          </p:cNvPr>
          <p:cNvSpPr txBox="1">
            <a:spLocks/>
          </p:cNvSpPr>
          <p:nvPr/>
        </p:nvSpPr>
        <p:spPr>
          <a:xfrm>
            <a:off x="0" y="4917939"/>
            <a:ext cx="555565" cy="273844"/>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19354FB-B65D-304A-87F1-1F203383217A}" type="slidenum">
              <a:rPr lang="en-US" smtClean="0"/>
              <a:pPr algn="ctr"/>
              <a:t>10</a:t>
            </a:fld>
            <a:endParaRPr lang="en-US" dirty="0"/>
          </a:p>
        </p:txBody>
      </p:sp>
    </p:spTree>
    <p:extLst>
      <p:ext uri="{BB962C8B-B14F-4D97-AF65-F5344CB8AC3E}">
        <p14:creationId xmlns:p14="http://schemas.microsoft.com/office/powerpoint/2010/main" val="703271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B12947-8ADA-5C40-83A4-128F56D3D38C}"/>
              </a:ext>
            </a:extLst>
          </p:cNvPr>
          <p:cNvSpPr>
            <a:spLocks noGrp="1"/>
          </p:cNvSpPr>
          <p:nvPr>
            <p:ph type="title"/>
          </p:nvPr>
        </p:nvSpPr>
        <p:spPr/>
        <p:txBody>
          <a:bodyPr anchor="t"/>
          <a:lstStyle/>
          <a:p>
            <a:pPr algn="l"/>
            <a:r>
              <a:rPr lang="en-US" dirty="0"/>
              <a:t>3-part surcharging integration</a:t>
            </a:r>
          </a:p>
        </p:txBody>
      </p:sp>
      <p:sp>
        <p:nvSpPr>
          <p:cNvPr id="6" name="Slide Number Placeholder 2">
            <a:extLst>
              <a:ext uri="{FF2B5EF4-FFF2-40B4-BE49-F238E27FC236}">
                <a16:creationId xmlns:a16="http://schemas.microsoft.com/office/drawing/2014/main" id="{C1C2A91E-7B13-41DD-AC2E-8921C02681E4}"/>
              </a:ext>
            </a:extLst>
          </p:cNvPr>
          <p:cNvSpPr txBox="1">
            <a:spLocks/>
          </p:cNvSpPr>
          <p:nvPr/>
        </p:nvSpPr>
        <p:spPr>
          <a:xfrm>
            <a:off x="0" y="4917939"/>
            <a:ext cx="555565" cy="273844"/>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19354FB-B65D-304A-87F1-1F203383217A}" type="slidenum">
              <a:rPr lang="en-US" smtClean="0"/>
              <a:pPr algn="ctr"/>
              <a:t>11</a:t>
            </a:fld>
            <a:endParaRPr lang="en-US" dirty="0"/>
          </a:p>
        </p:txBody>
      </p:sp>
      <p:sp>
        <p:nvSpPr>
          <p:cNvPr id="7" name="TextBox 6">
            <a:extLst>
              <a:ext uri="{FF2B5EF4-FFF2-40B4-BE49-F238E27FC236}">
                <a16:creationId xmlns:a16="http://schemas.microsoft.com/office/drawing/2014/main" id="{C81FD4FD-3C2A-4AB4-BA72-67907349DAB6}"/>
              </a:ext>
            </a:extLst>
          </p:cNvPr>
          <p:cNvSpPr txBox="1"/>
          <p:nvPr/>
        </p:nvSpPr>
        <p:spPr>
          <a:xfrm>
            <a:off x="555565" y="752155"/>
            <a:ext cx="7990193" cy="338554"/>
          </a:xfrm>
          <a:prstGeom prst="rect">
            <a:avLst/>
          </a:prstGeom>
          <a:noFill/>
        </p:spPr>
        <p:txBody>
          <a:bodyPr wrap="square" rtlCol="0">
            <a:spAutoFit/>
          </a:bodyPr>
          <a:lstStyle/>
          <a:p>
            <a:r>
              <a:rPr lang="en-US" sz="1600" dirty="0">
                <a:latin typeface="Century Gothic" panose="020B0502020202020204" pitchFamily="34" charset="0"/>
              </a:rPr>
              <a:t>Front, Middle, Back Phases</a:t>
            </a:r>
          </a:p>
        </p:txBody>
      </p:sp>
      <p:graphicFrame>
        <p:nvGraphicFramePr>
          <p:cNvPr id="2" name="Diagram 1">
            <a:extLst>
              <a:ext uri="{FF2B5EF4-FFF2-40B4-BE49-F238E27FC236}">
                <a16:creationId xmlns:a16="http://schemas.microsoft.com/office/drawing/2014/main" id="{6B53E42D-B714-4B48-A041-BBBF60771504}"/>
              </a:ext>
            </a:extLst>
          </p:cNvPr>
          <p:cNvGraphicFramePr/>
          <p:nvPr/>
        </p:nvGraphicFramePr>
        <p:xfrm>
          <a:off x="530352" y="784160"/>
          <a:ext cx="8083296" cy="4378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0262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5F027-59A6-09E0-3E9D-AEA603B66205}"/>
              </a:ext>
            </a:extLst>
          </p:cNvPr>
          <p:cNvSpPr>
            <a:spLocks noGrp="1"/>
          </p:cNvSpPr>
          <p:nvPr>
            <p:ph type="title"/>
          </p:nvPr>
        </p:nvSpPr>
        <p:spPr>
          <a:xfrm>
            <a:off x="486888" y="231231"/>
            <a:ext cx="8083296" cy="738092"/>
          </a:xfrm>
        </p:spPr>
        <p:txBody>
          <a:bodyPr>
            <a:normAutofit/>
          </a:bodyPr>
          <a:lstStyle/>
          <a:p>
            <a:pPr algn="l"/>
            <a:r>
              <a:rPr lang="en-US" dirty="0"/>
              <a:t>Resources &amp; Next Steps</a:t>
            </a:r>
          </a:p>
        </p:txBody>
      </p:sp>
      <p:sp>
        <p:nvSpPr>
          <p:cNvPr id="3" name="Content Placeholder 2">
            <a:extLst>
              <a:ext uri="{FF2B5EF4-FFF2-40B4-BE49-F238E27FC236}">
                <a16:creationId xmlns:a16="http://schemas.microsoft.com/office/drawing/2014/main" id="{3C6DE327-B6EC-DF35-0507-ED2E3F4954B9}"/>
              </a:ext>
            </a:extLst>
          </p:cNvPr>
          <p:cNvSpPr>
            <a:spLocks noGrp="1"/>
          </p:cNvSpPr>
          <p:nvPr>
            <p:ph idx="1"/>
          </p:nvPr>
        </p:nvSpPr>
        <p:spPr>
          <a:xfrm>
            <a:off x="486888" y="837210"/>
            <a:ext cx="8126760" cy="3795513"/>
          </a:xfrm>
        </p:spPr>
        <p:txBody>
          <a:bodyPr>
            <a:normAutofit/>
          </a:bodyPr>
          <a:lstStyle/>
          <a:p>
            <a:endParaRPr lang="en-US" dirty="0"/>
          </a:p>
          <a:p>
            <a:pPr marL="342900" lvl="1" indent="0">
              <a:buNone/>
            </a:pPr>
            <a:endParaRPr lang="en-US" dirty="0"/>
          </a:p>
        </p:txBody>
      </p:sp>
      <p:sp>
        <p:nvSpPr>
          <p:cNvPr id="4" name="Slide Number Placeholder 3">
            <a:extLst>
              <a:ext uri="{FF2B5EF4-FFF2-40B4-BE49-F238E27FC236}">
                <a16:creationId xmlns:a16="http://schemas.microsoft.com/office/drawing/2014/main" id="{4B3BA81A-A670-C679-4C10-0252A7AE8487}"/>
              </a:ext>
            </a:extLst>
          </p:cNvPr>
          <p:cNvSpPr>
            <a:spLocks noGrp="1"/>
          </p:cNvSpPr>
          <p:nvPr>
            <p:ph type="sldNum" sz="quarter" idx="12"/>
          </p:nvPr>
        </p:nvSpPr>
        <p:spPr/>
        <p:txBody>
          <a:bodyPr/>
          <a:lstStyle/>
          <a:p>
            <a:fld id="{E19354FB-B65D-304A-87F1-1F203383217A}" type="slidenum">
              <a:rPr lang="en-US" smtClean="0"/>
              <a:t>12</a:t>
            </a:fld>
            <a:endParaRPr lang="en-US" dirty="0"/>
          </a:p>
        </p:txBody>
      </p:sp>
      <p:sp>
        <p:nvSpPr>
          <p:cNvPr id="5" name="TextBox 4">
            <a:extLst>
              <a:ext uri="{FF2B5EF4-FFF2-40B4-BE49-F238E27FC236}">
                <a16:creationId xmlns:a16="http://schemas.microsoft.com/office/drawing/2014/main" id="{F5E820C0-63A8-95C7-E202-E0B9B84CEEAE}"/>
              </a:ext>
            </a:extLst>
          </p:cNvPr>
          <p:cNvSpPr txBox="1"/>
          <p:nvPr/>
        </p:nvSpPr>
        <p:spPr>
          <a:xfrm>
            <a:off x="503822" y="772405"/>
            <a:ext cx="5379522" cy="3508653"/>
          </a:xfrm>
          <a:prstGeom prst="rect">
            <a:avLst/>
          </a:prstGeom>
          <a:noFill/>
        </p:spPr>
        <p:txBody>
          <a:bodyPr wrap="square" lIns="91440" tIns="45720" rIns="91440" bIns="45720" rtlCol="0" anchor="t">
            <a:spAutoFit/>
          </a:bodyPr>
          <a:lstStyle/>
          <a:p>
            <a:r>
              <a:rPr lang="en-US" sz="1600" dirty="0">
                <a:latin typeface="Century Gothic" panose="020B0502020202020204" pitchFamily="34" charset="0"/>
              </a:rPr>
              <a:t>Resources</a:t>
            </a:r>
          </a:p>
          <a:p>
            <a:pPr marL="742950" lvl="1" indent="-285750">
              <a:buFont typeface="Arial" panose="020B0604020202020204" pitchFamily="34" charset="0"/>
              <a:buChar char="•"/>
            </a:pPr>
            <a:r>
              <a:rPr lang="en-US" sz="1400" dirty="0">
                <a:latin typeface="Century Gothic" panose="020B0502020202020204" pitchFamily="34" charset="0"/>
              </a:rPr>
              <a:t>Data Sheet </a:t>
            </a:r>
          </a:p>
          <a:p>
            <a:pPr marL="742950" lvl="1" indent="-285750">
              <a:buFont typeface="Arial" panose="020B0604020202020204" pitchFamily="34" charset="0"/>
              <a:buChar char="•"/>
            </a:pPr>
            <a:r>
              <a:rPr lang="en-US" sz="1400" dirty="0">
                <a:latin typeface="Century Gothic" panose="020B0502020202020204" pitchFamily="34" charset="0"/>
              </a:rPr>
              <a:t>Case Study</a:t>
            </a:r>
          </a:p>
          <a:p>
            <a:pPr marL="742950" lvl="1" indent="-285750">
              <a:buFont typeface="Arial" panose="020B0604020202020204" pitchFamily="34" charset="0"/>
              <a:buChar char="•"/>
            </a:pPr>
            <a:r>
              <a:rPr lang="en-US" sz="1400" dirty="0">
                <a:ea typeface="+mn-lt"/>
                <a:cs typeface="+mn-lt"/>
                <a:hlinkClick r:id="rId2"/>
              </a:rPr>
              <a:t>Partner Resource Library</a:t>
            </a:r>
            <a:r>
              <a:rPr lang="en-US" sz="1400" dirty="0">
                <a:ea typeface="+mn-lt"/>
                <a:cs typeface="+mn-lt"/>
              </a:rPr>
              <a:t> </a:t>
            </a:r>
          </a:p>
          <a:p>
            <a:pPr marL="742950" lvl="1" indent="-285750">
              <a:buFont typeface="Arial" panose="020B0604020202020204" pitchFamily="34" charset="0"/>
              <a:buChar char="•"/>
            </a:pPr>
            <a:r>
              <a:rPr lang="en-US" sz="1400" dirty="0">
                <a:latin typeface="Century Gothic" panose="020B0502020202020204" pitchFamily="34" charset="0"/>
                <a:ea typeface="+mn-lt"/>
                <a:cs typeface="+mn-lt"/>
              </a:rPr>
              <a:t>Intro Email </a:t>
            </a:r>
            <a:endParaRPr lang="en-US" sz="1400" dirty="0">
              <a:latin typeface="Century Gothic" panose="020B0502020202020204" pitchFamily="34" charset="0"/>
            </a:endParaRPr>
          </a:p>
          <a:p>
            <a:endParaRPr lang="en-US" dirty="0">
              <a:latin typeface="Century Gothic" panose="020B0502020202020204" pitchFamily="34" charset="0"/>
            </a:endParaRPr>
          </a:p>
          <a:p>
            <a:r>
              <a:rPr lang="en-US" sz="1400" b="1" dirty="0">
                <a:latin typeface="Century Gothic" panose="020B0502020202020204" pitchFamily="34" charset="0"/>
              </a:rPr>
              <a:t>Q3 SPIFF</a:t>
            </a:r>
          </a:p>
          <a:p>
            <a:pPr marL="742950" lvl="1" indent="-285750">
              <a:buFont typeface="Arial" panose="020B0604020202020204" pitchFamily="34" charset="0"/>
              <a:buChar char="•"/>
            </a:pPr>
            <a:r>
              <a:rPr lang="en-US" sz="1400" dirty="0">
                <a:latin typeface="Century Gothic" panose="020B0502020202020204" pitchFamily="34" charset="0"/>
              </a:rPr>
              <a:t>$500 for leads that result in a call and MNDA</a:t>
            </a:r>
          </a:p>
          <a:p>
            <a:pPr marL="742950" lvl="1" indent="-285750">
              <a:buFont typeface="Arial" panose="020B0604020202020204" pitchFamily="34" charset="0"/>
              <a:buChar char="•"/>
            </a:pPr>
            <a:r>
              <a:rPr lang="en-US" sz="1400" dirty="0">
                <a:latin typeface="Century Gothic" panose="020B0502020202020204" pitchFamily="34" charset="0"/>
              </a:rPr>
              <a:t>$1,500 for closed deal</a:t>
            </a:r>
          </a:p>
          <a:p>
            <a:endParaRPr lang="en-US" sz="1400" b="1" dirty="0">
              <a:latin typeface="Century Gothic" panose="020B0502020202020204" pitchFamily="34" charset="0"/>
            </a:endParaRPr>
          </a:p>
          <a:p>
            <a:r>
              <a:rPr lang="en-US" sz="1600" dirty="0">
                <a:latin typeface="Century Gothic" panose="020B0502020202020204" pitchFamily="34" charset="0"/>
              </a:rPr>
              <a:t>Questions and opportunities: </a:t>
            </a:r>
          </a:p>
          <a:p>
            <a:pPr marL="742950" lvl="1" indent="-285750">
              <a:buFont typeface="Arial" panose="020B0604020202020204" pitchFamily="34" charset="0"/>
              <a:buChar char="•"/>
            </a:pPr>
            <a:r>
              <a:rPr lang="en-US" sz="1400" dirty="0">
                <a:latin typeface="Century Gothic" panose="020B0502020202020204" pitchFamily="34" charset="0"/>
                <a:hlinkClick r:id="rId3"/>
              </a:rPr>
              <a:t>partners@interpayments.com</a:t>
            </a:r>
            <a:r>
              <a:rPr lang="en-US" sz="1400" dirty="0">
                <a:latin typeface="Century Gothic" panose="020B0502020202020204" pitchFamily="34" charset="0"/>
              </a:rPr>
              <a:t> </a:t>
            </a:r>
          </a:p>
          <a:p>
            <a:pPr marL="742950" lvl="1" indent="-285750">
              <a:buFont typeface="Arial" panose="020B0604020202020204" pitchFamily="34" charset="0"/>
              <a:buChar char="•"/>
            </a:pPr>
            <a:r>
              <a:rPr lang="en-US" sz="1400" dirty="0">
                <a:latin typeface="Century Gothic"/>
              </a:rPr>
              <a:t>Register opportunities here: </a:t>
            </a:r>
            <a:r>
              <a:rPr lang="en-US" sz="1400" dirty="0">
                <a:latin typeface="Century Gothic" panose="020B0502020202020204" pitchFamily="34" charset="0"/>
                <a:ea typeface="+mn-lt"/>
                <a:cs typeface="+mn-lt"/>
                <a:hlinkClick r:id="rId4"/>
              </a:rPr>
              <a:t>Deal registration form</a:t>
            </a:r>
            <a:endParaRPr lang="en-US" sz="1400" dirty="0">
              <a:latin typeface="Century Gothic" panose="020B0502020202020204" pitchFamily="34" charset="0"/>
              <a:cs typeface="Calibri"/>
            </a:endParaRPr>
          </a:p>
          <a:p>
            <a:pPr marL="742950" lvl="1" indent="-285750">
              <a:buFont typeface="Arial" panose="020B0604020202020204" pitchFamily="34" charset="0"/>
              <a:buChar char="•"/>
            </a:pPr>
            <a:endParaRPr lang="en-US" sz="1400" dirty="0">
              <a:ea typeface="+mn-lt"/>
              <a:cs typeface="+mn-lt"/>
            </a:endParaRPr>
          </a:p>
          <a:p>
            <a:endParaRPr lang="en-US" dirty="0">
              <a:latin typeface="Century Gothic" panose="020B0502020202020204" pitchFamily="34" charset="0"/>
            </a:endParaRPr>
          </a:p>
        </p:txBody>
      </p:sp>
      <p:pic>
        <p:nvPicPr>
          <p:cNvPr id="7" name="Picture 6" descr="Text&#10;&#10;Description automatically generated">
            <a:extLst>
              <a:ext uri="{FF2B5EF4-FFF2-40B4-BE49-F238E27FC236}">
                <a16:creationId xmlns:a16="http://schemas.microsoft.com/office/drawing/2014/main" id="{EFBC78C9-AF37-9FE6-0861-376782A0A4D9}"/>
              </a:ext>
            </a:extLst>
          </p:cNvPr>
          <p:cNvPicPr>
            <a:picLocks noChangeAspect="1"/>
          </p:cNvPicPr>
          <p:nvPr/>
        </p:nvPicPr>
        <p:blipFill>
          <a:blip r:embed="rId5"/>
          <a:stretch>
            <a:fillRect/>
          </a:stretch>
        </p:blipFill>
        <p:spPr>
          <a:xfrm>
            <a:off x="5940300" y="780872"/>
            <a:ext cx="2669002" cy="3765604"/>
          </a:xfrm>
          <a:prstGeom prst="rect">
            <a:avLst/>
          </a:prstGeom>
        </p:spPr>
      </p:pic>
    </p:spTree>
    <p:extLst>
      <p:ext uri="{BB962C8B-B14F-4D97-AF65-F5344CB8AC3E}">
        <p14:creationId xmlns:p14="http://schemas.microsoft.com/office/powerpoint/2010/main" val="1633770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92EA1-CEE5-2A4E-B5AF-F7CF2201C21D}"/>
              </a:ext>
            </a:extLst>
          </p:cNvPr>
          <p:cNvSpPr>
            <a:spLocks noGrp="1"/>
          </p:cNvSpPr>
          <p:nvPr>
            <p:ph type="title"/>
          </p:nvPr>
        </p:nvSpPr>
        <p:spPr>
          <a:xfrm>
            <a:off x="530352" y="219321"/>
            <a:ext cx="8083296" cy="738092"/>
          </a:xfrm>
        </p:spPr>
        <p:txBody>
          <a:bodyPr>
            <a:noAutofit/>
          </a:bodyPr>
          <a:lstStyle/>
          <a:p>
            <a:pPr algn="l"/>
            <a:r>
              <a:rPr lang="en-US" dirty="0">
                <a:solidFill>
                  <a:schemeClr val="accent1"/>
                </a:solidFill>
              </a:rPr>
              <a:t>Inter</a:t>
            </a:r>
            <a:r>
              <a:rPr lang="en-US" dirty="0"/>
              <a:t>Payments works like sales tax, but for card fees</a:t>
            </a:r>
          </a:p>
        </p:txBody>
      </p:sp>
      <p:sp>
        <p:nvSpPr>
          <p:cNvPr id="31" name="Slide Number Placeholder 2">
            <a:extLst>
              <a:ext uri="{FF2B5EF4-FFF2-40B4-BE49-F238E27FC236}">
                <a16:creationId xmlns:a16="http://schemas.microsoft.com/office/drawing/2014/main" id="{C7E7FDA0-BC11-4144-9F24-C18E9F0D8913}"/>
              </a:ext>
            </a:extLst>
          </p:cNvPr>
          <p:cNvSpPr txBox="1">
            <a:spLocks/>
          </p:cNvSpPr>
          <p:nvPr/>
        </p:nvSpPr>
        <p:spPr>
          <a:xfrm>
            <a:off x="0" y="4917939"/>
            <a:ext cx="555565" cy="273844"/>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19354FB-B65D-304A-87F1-1F203383217A}" type="slidenum">
              <a:rPr lang="en-US" smtClean="0"/>
              <a:pPr algn="ctr"/>
              <a:t>13</a:t>
            </a:fld>
            <a:endParaRPr lang="en-US" dirty="0"/>
          </a:p>
        </p:txBody>
      </p:sp>
      <p:sp>
        <p:nvSpPr>
          <p:cNvPr id="22" name="Rectangle 21">
            <a:extLst>
              <a:ext uri="{FF2B5EF4-FFF2-40B4-BE49-F238E27FC236}">
                <a16:creationId xmlns:a16="http://schemas.microsoft.com/office/drawing/2014/main" id="{9E414DB4-7180-49F4-9A0D-20F5BEEAB884}"/>
              </a:ext>
            </a:extLst>
          </p:cNvPr>
          <p:cNvSpPr/>
          <p:nvPr/>
        </p:nvSpPr>
        <p:spPr>
          <a:xfrm>
            <a:off x="2276186" y="219321"/>
            <a:ext cx="244743" cy="101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
            <a:extLst>
              <a:ext uri="{FF2B5EF4-FFF2-40B4-BE49-F238E27FC236}">
                <a16:creationId xmlns:a16="http://schemas.microsoft.com/office/drawing/2014/main" id="{2BFCDF20-5805-4E1A-8A7B-78B104A443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2623" y="816945"/>
            <a:ext cx="6257322" cy="4236933"/>
          </a:xfrm>
          <a:prstGeom prst="rect">
            <a:avLst/>
          </a:prstGeom>
          <a:noFill/>
          <a:extLst>
            <a:ext uri="{909E8E84-426E-40DD-AFC4-6F175D3DCCD1}">
              <a14:hiddenFill xmlns:a14="http://schemas.microsoft.com/office/drawing/2010/main">
                <a:solidFill>
                  <a:srgbClr val="FFFFFF"/>
                </a:solidFill>
              </a14:hiddenFill>
            </a:ext>
          </a:extLst>
        </p:spPr>
      </p:pic>
      <p:sp>
        <p:nvSpPr>
          <p:cNvPr id="26" name="Oval 25">
            <a:extLst>
              <a:ext uri="{FF2B5EF4-FFF2-40B4-BE49-F238E27FC236}">
                <a16:creationId xmlns:a16="http://schemas.microsoft.com/office/drawing/2014/main" id="{4A3CFA7D-5D5E-46CD-9B46-349786EC5A17}"/>
              </a:ext>
            </a:extLst>
          </p:cNvPr>
          <p:cNvSpPr/>
          <p:nvPr/>
        </p:nvSpPr>
        <p:spPr>
          <a:xfrm>
            <a:off x="530352" y="1422513"/>
            <a:ext cx="314187" cy="314187"/>
          </a:xfrm>
          <a:prstGeom prst="ellipse">
            <a:avLst/>
          </a:prstGeom>
          <a:solidFill>
            <a:schemeClr val="accent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1"/>
                </a:solidFill>
                <a:latin typeface="Century Gothic" panose="020B0502020202020204" pitchFamily="34" charset="0"/>
                <a:ea typeface="Open Sans" panose="020B0606030504020204" pitchFamily="34" charset="0"/>
                <a:cs typeface="Open Sans" panose="020B0606030504020204" pitchFamily="34" charset="0"/>
              </a:rPr>
              <a:t>1</a:t>
            </a:r>
          </a:p>
        </p:txBody>
      </p:sp>
      <p:sp>
        <p:nvSpPr>
          <p:cNvPr id="27" name="Oval 26">
            <a:extLst>
              <a:ext uri="{FF2B5EF4-FFF2-40B4-BE49-F238E27FC236}">
                <a16:creationId xmlns:a16="http://schemas.microsoft.com/office/drawing/2014/main" id="{A8E117A3-85E6-4669-8F30-B229FFB17999}"/>
              </a:ext>
            </a:extLst>
          </p:cNvPr>
          <p:cNvSpPr/>
          <p:nvPr/>
        </p:nvSpPr>
        <p:spPr>
          <a:xfrm>
            <a:off x="530352" y="2238156"/>
            <a:ext cx="314187" cy="314187"/>
          </a:xfrm>
          <a:prstGeom prst="ellipse">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1"/>
                </a:solidFill>
                <a:latin typeface="Century Gothic" panose="020B0502020202020204" pitchFamily="34" charset="0"/>
              </a:rPr>
              <a:t>2</a:t>
            </a:r>
          </a:p>
        </p:txBody>
      </p:sp>
      <p:sp>
        <p:nvSpPr>
          <p:cNvPr id="28" name="Oval 27">
            <a:extLst>
              <a:ext uri="{FF2B5EF4-FFF2-40B4-BE49-F238E27FC236}">
                <a16:creationId xmlns:a16="http://schemas.microsoft.com/office/drawing/2014/main" id="{D19EAD68-0ED7-494C-8CEC-EE84B2C115C4}"/>
              </a:ext>
            </a:extLst>
          </p:cNvPr>
          <p:cNvSpPr/>
          <p:nvPr/>
        </p:nvSpPr>
        <p:spPr>
          <a:xfrm>
            <a:off x="530352" y="3137647"/>
            <a:ext cx="314187" cy="314187"/>
          </a:xfrm>
          <a:prstGeom prst="ellips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1"/>
                </a:solidFill>
                <a:latin typeface="Century Gothic" panose="020B0502020202020204" pitchFamily="34" charset="0"/>
              </a:rPr>
              <a:t>3</a:t>
            </a:r>
          </a:p>
        </p:txBody>
      </p:sp>
      <p:sp>
        <p:nvSpPr>
          <p:cNvPr id="4" name="TextBox 3">
            <a:extLst>
              <a:ext uri="{FF2B5EF4-FFF2-40B4-BE49-F238E27FC236}">
                <a16:creationId xmlns:a16="http://schemas.microsoft.com/office/drawing/2014/main" id="{4DFCAFD1-B384-471D-A38D-AF6D4030A6AB}"/>
              </a:ext>
            </a:extLst>
          </p:cNvPr>
          <p:cNvSpPr txBox="1"/>
          <p:nvPr/>
        </p:nvSpPr>
        <p:spPr>
          <a:xfrm>
            <a:off x="900552" y="1364162"/>
            <a:ext cx="1957316" cy="430887"/>
          </a:xfrm>
          <a:prstGeom prst="rect">
            <a:avLst/>
          </a:prstGeom>
          <a:noFill/>
        </p:spPr>
        <p:txBody>
          <a:bodyPr wrap="square" rtlCol="0">
            <a:spAutoFit/>
          </a:bodyPr>
          <a:lstStyle/>
          <a:p>
            <a:r>
              <a:rPr lang="en-US" sz="1100" b="1" dirty="0">
                <a:latin typeface="Century Gothic" panose="020B0502020202020204" pitchFamily="34" charset="0"/>
              </a:rPr>
              <a:t>Cardholder enters first 8 or 6 digits of card</a:t>
            </a:r>
          </a:p>
        </p:txBody>
      </p:sp>
      <p:sp>
        <p:nvSpPr>
          <p:cNvPr id="30" name="TextBox 29">
            <a:extLst>
              <a:ext uri="{FF2B5EF4-FFF2-40B4-BE49-F238E27FC236}">
                <a16:creationId xmlns:a16="http://schemas.microsoft.com/office/drawing/2014/main" id="{71BEDBA2-62C0-408B-95F4-54735C291E98}"/>
              </a:ext>
            </a:extLst>
          </p:cNvPr>
          <p:cNvSpPr txBox="1"/>
          <p:nvPr/>
        </p:nvSpPr>
        <p:spPr>
          <a:xfrm>
            <a:off x="555565" y="631042"/>
            <a:ext cx="7990193" cy="338554"/>
          </a:xfrm>
          <a:prstGeom prst="rect">
            <a:avLst/>
          </a:prstGeom>
          <a:noFill/>
        </p:spPr>
        <p:txBody>
          <a:bodyPr wrap="square" rtlCol="0">
            <a:spAutoFit/>
          </a:bodyPr>
          <a:lstStyle/>
          <a:p>
            <a:r>
              <a:rPr lang="en-US" sz="1600" dirty="0">
                <a:latin typeface="Century Gothic" panose="020B0502020202020204" pitchFamily="34" charset="0"/>
              </a:rPr>
              <a:t>Real-time dynamic surcharging before payment authorization</a:t>
            </a:r>
          </a:p>
        </p:txBody>
      </p:sp>
      <p:sp>
        <p:nvSpPr>
          <p:cNvPr id="32" name="TextBox 31">
            <a:extLst>
              <a:ext uri="{FF2B5EF4-FFF2-40B4-BE49-F238E27FC236}">
                <a16:creationId xmlns:a16="http://schemas.microsoft.com/office/drawing/2014/main" id="{E4FCF0DB-953D-4567-91E2-C40C4B34D468}"/>
              </a:ext>
            </a:extLst>
          </p:cNvPr>
          <p:cNvSpPr txBox="1"/>
          <p:nvPr/>
        </p:nvSpPr>
        <p:spPr>
          <a:xfrm>
            <a:off x="934280" y="2170805"/>
            <a:ext cx="1957317" cy="430887"/>
          </a:xfrm>
          <a:prstGeom prst="rect">
            <a:avLst/>
          </a:prstGeom>
          <a:noFill/>
        </p:spPr>
        <p:txBody>
          <a:bodyPr wrap="square" rtlCol="0">
            <a:spAutoFit/>
          </a:bodyPr>
          <a:lstStyle/>
          <a:p>
            <a:r>
              <a:rPr lang="en-US" sz="1100" b="1" dirty="0">
                <a:latin typeface="Century Gothic" panose="020B0502020202020204" pitchFamily="34" charset="0"/>
              </a:rPr>
              <a:t>InterPayments calculates exact compliant rate</a:t>
            </a:r>
          </a:p>
        </p:txBody>
      </p:sp>
      <p:sp>
        <p:nvSpPr>
          <p:cNvPr id="33" name="TextBox 32">
            <a:extLst>
              <a:ext uri="{FF2B5EF4-FFF2-40B4-BE49-F238E27FC236}">
                <a16:creationId xmlns:a16="http://schemas.microsoft.com/office/drawing/2014/main" id="{2DBB5E7C-4741-4BA3-83C9-8C1EE3CC22CD}"/>
              </a:ext>
            </a:extLst>
          </p:cNvPr>
          <p:cNvSpPr txBox="1"/>
          <p:nvPr/>
        </p:nvSpPr>
        <p:spPr>
          <a:xfrm>
            <a:off x="900552" y="2979992"/>
            <a:ext cx="2151125" cy="600164"/>
          </a:xfrm>
          <a:prstGeom prst="rect">
            <a:avLst/>
          </a:prstGeom>
          <a:noFill/>
        </p:spPr>
        <p:txBody>
          <a:bodyPr wrap="square" rtlCol="0">
            <a:spAutoFit/>
          </a:bodyPr>
          <a:lstStyle/>
          <a:p>
            <a:r>
              <a:rPr lang="en-US" sz="1100" b="1" dirty="0">
                <a:latin typeface="Century Gothic" panose="020B0502020202020204" pitchFamily="34" charset="0"/>
              </a:rPr>
              <a:t>Cardholder authorizes payment or switches to cheaper payment method</a:t>
            </a:r>
          </a:p>
        </p:txBody>
      </p:sp>
      <p:sp>
        <p:nvSpPr>
          <p:cNvPr id="34" name="Oval 33">
            <a:extLst>
              <a:ext uri="{FF2B5EF4-FFF2-40B4-BE49-F238E27FC236}">
                <a16:creationId xmlns:a16="http://schemas.microsoft.com/office/drawing/2014/main" id="{424618AB-5E66-4593-96EE-9254EC842B30}"/>
              </a:ext>
            </a:extLst>
          </p:cNvPr>
          <p:cNvSpPr/>
          <p:nvPr/>
        </p:nvSpPr>
        <p:spPr>
          <a:xfrm>
            <a:off x="530352" y="4007615"/>
            <a:ext cx="314187" cy="314187"/>
          </a:xfrm>
          <a:prstGeom prst="ellipse">
            <a:avLst/>
          </a:prstGeom>
          <a:solidFill>
            <a:schemeClr val="accent2">
              <a:lumMod val="90000"/>
              <a:lumOff val="1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1"/>
                </a:solidFill>
                <a:latin typeface="Century Gothic" panose="020B0502020202020204" pitchFamily="34" charset="0"/>
              </a:rPr>
              <a:t>4</a:t>
            </a:r>
          </a:p>
        </p:txBody>
      </p:sp>
      <p:sp>
        <p:nvSpPr>
          <p:cNvPr id="35" name="TextBox 34">
            <a:extLst>
              <a:ext uri="{FF2B5EF4-FFF2-40B4-BE49-F238E27FC236}">
                <a16:creationId xmlns:a16="http://schemas.microsoft.com/office/drawing/2014/main" id="{E5379AD3-69E0-4BF7-833E-1858DC777510}"/>
              </a:ext>
            </a:extLst>
          </p:cNvPr>
          <p:cNvSpPr txBox="1"/>
          <p:nvPr/>
        </p:nvSpPr>
        <p:spPr>
          <a:xfrm>
            <a:off x="916591" y="3864626"/>
            <a:ext cx="1941278" cy="600164"/>
          </a:xfrm>
          <a:prstGeom prst="rect">
            <a:avLst/>
          </a:prstGeom>
          <a:noFill/>
        </p:spPr>
        <p:txBody>
          <a:bodyPr wrap="square" rtlCol="0">
            <a:spAutoFit/>
          </a:bodyPr>
          <a:lstStyle/>
          <a:p>
            <a:r>
              <a:rPr lang="en-US" sz="1100" b="1" dirty="0">
                <a:latin typeface="Century Gothic" panose="020B0502020202020204" pitchFamily="34" charset="0"/>
              </a:rPr>
              <a:t>Payment reconciles in accounting like any other transaction</a:t>
            </a:r>
          </a:p>
        </p:txBody>
      </p:sp>
    </p:spTree>
    <p:extLst>
      <p:ext uri="{BB962C8B-B14F-4D97-AF65-F5344CB8AC3E}">
        <p14:creationId xmlns:p14="http://schemas.microsoft.com/office/powerpoint/2010/main" val="297621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250"/>
                                  </p:stCondLst>
                                  <p:childTnLst>
                                    <p:set>
                                      <p:cBhvr>
                                        <p:cTn id="6" dur="1" fill="hold">
                                          <p:stCondLst>
                                            <p:cond delay="0"/>
                                          </p:stCondLst>
                                        </p:cTn>
                                        <p:tgtEl>
                                          <p:spTgt spid="26"/>
                                        </p:tgtEl>
                                        <p:attrNameLst>
                                          <p:attrName>style.visibility</p:attrName>
                                        </p:attrNameLst>
                                      </p:cBhvr>
                                      <p:to>
                                        <p:strVal val="visible"/>
                                      </p:to>
                                    </p:set>
                                    <p:anim calcmode="lin" valueType="num">
                                      <p:cBhvr>
                                        <p:cTn id="7" dur="250" fill="hold"/>
                                        <p:tgtEl>
                                          <p:spTgt spid="26"/>
                                        </p:tgtEl>
                                        <p:attrNameLst>
                                          <p:attrName>ppt_w</p:attrName>
                                        </p:attrNameLst>
                                      </p:cBhvr>
                                      <p:tavLst>
                                        <p:tav tm="0">
                                          <p:val>
                                            <p:fltVal val="0"/>
                                          </p:val>
                                        </p:tav>
                                        <p:tav tm="100000">
                                          <p:val>
                                            <p:strVal val="#ppt_w"/>
                                          </p:val>
                                        </p:tav>
                                      </p:tavLst>
                                    </p:anim>
                                    <p:anim calcmode="lin" valueType="num">
                                      <p:cBhvr>
                                        <p:cTn id="8" dur="250" fill="hold"/>
                                        <p:tgtEl>
                                          <p:spTgt spid="26"/>
                                        </p:tgtEl>
                                        <p:attrNameLst>
                                          <p:attrName>ppt_h</p:attrName>
                                        </p:attrNameLst>
                                      </p:cBhvr>
                                      <p:tavLst>
                                        <p:tav tm="0">
                                          <p:val>
                                            <p:fltVal val="0"/>
                                          </p:val>
                                        </p:tav>
                                        <p:tav tm="100000">
                                          <p:val>
                                            <p:strVal val="#ppt_h"/>
                                          </p:val>
                                        </p:tav>
                                      </p:tavLst>
                                    </p:anim>
                                    <p:animEffect transition="in" filter="fade">
                                      <p:cBhvr>
                                        <p:cTn id="9" dur="250"/>
                                        <p:tgtEl>
                                          <p:spTgt spid="26"/>
                                        </p:tgtEl>
                                      </p:cBhvr>
                                    </p:animEffect>
                                  </p:childTnLst>
                                </p:cTn>
                              </p:par>
                              <p:par>
                                <p:cTn id="10" presetID="53" presetClass="entr" presetSubtype="16" fill="hold" grpId="0" nodeType="withEffect">
                                  <p:stCondLst>
                                    <p:cond delay="1500"/>
                                  </p:stCondLst>
                                  <p:childTnLst>
                                    <p:set>
                                      <p:cBhvr>
                                        <p:cTn id="11" dur="1" fill="hold">
                                          <p:stCondLst>
                                            <p:cond delay="0"/>
                                          </p:stCondLst>
                                        </p:cTn>
                                        <p:tgtEl>
                                          <p:spTgt spid="27"/>
                                        </p:tgtEl>
                                        <p:attrNameLst>
                                          <p:attrName>style.visibility</p:attrName>
                                        </p:attrNameLst>
                                      </p:cBhvr>
                                      <p:to>
                                        <p:strVal val="visible"/>
                                      </p:to>
                                    </p:set>
                                    <p:anim calcmode="lin" valueType="num">
                                      <p:cBhvr>
                                        <p:cTn id="12" dur="250" fill="hold"/>
                                        <p:tgtEl>
                                          <p:spTgt spid="27"/>
                                        </p:tgtEl>
                                        <p:attrNameLst>
                                          <p:attrName>ppt_w</p:attrName>
                                        </p:attrNameLst>
                                      </p:cBhvr>
                                      <p:tavLst>
                                        <p:tav tm="0">
                                          <p:val>
                                            <p:fltVal val="0"/>
                                          </p:val>
                                        </p:tav>
                                        <p:tav tm="100000">
                                          <p:val>
                                            <p:strVal val="#ppt_w"/>
                                          </p:val>
                                        </p:tav>
                                      </p:tavLst>
                                    </p:anim>
                                    <p:anim calcmode="lin" valueType="num">
                                      <p:cBhvr>
                                        <p:cTn id="13" dur="250" fill="hold"/>
                                        <p:tgtEl>
                                          <p:spTgt spid="27"/>
                                        </p:tgtEl>
                                        <p:attrNameLst>
                                          <p:attrName>ppt_h</p:attrName>
                                        </p:attrNameLst>
                                      </p:cBhvr>
                                      <p:tavLst>
                                        <p:tav tm="0">
                                          <p:val>
                                            <p:fltVal val="0"/>
                                          </p:val>
                                        </p:tav>
                                        <p:tav tm="100000">
                                          <p:val>
                                            <p:strVal val="#ppt_h"/>
                                          </p:val>
                                        </p:tav>
                                      </p:tavLst>
                                    </p:anim>
                                    <p:animEffect transition="in" filter="fade">
                                      <p:cBhvr>
                                        <p:cTn id="14" dur="250"/>
                                        <p:tgtEl>
                                          <p:spTgt spid="27"/>
                                        </p:tgtEl>
                                      </p:cBhvr>
                                    </p:animEffect>
                                  </p:childTnLst>
                                </p:cTn>
                              </p:par>
                              <p:par>
                                <p:cTn id="15" presetID="53" presetClass="entr" presetSubtype="16" fill="hold" grpId="0" nodeType="withEffect">
                                  <p:stCondLst>
                                    <p:cond delay="1750"/>
                                  </p:stCondLst>
                                  <p:childTnLst>
                                    <p:set>
                                      <p:cBhvr>
                                        <p:cTn id="16" dur="1" fill="hold">
                                          <p:stCondLst>
                                            <p:cond delay="0"/>
                                          </p:stCondLst>
                                        </p:cTn>
                                        <p:tgtEl>
                                          <p:spTgt spid="28"/>
                                        </p:tgtEl>
                                        <p:attrNameLst>
                                          <p:attrName>style.visibility</p:attrName>
                                        </p:attrNameLst>
                                      </p:cBhvr>
                                      <p:to>
                                        <p:strVal val="visible"/>
                                      </p:to>
                                    </p:set>
                                    <p:anim calcmode="lin" valueType="num">
                                      <p:cBhvr>
                                        <p:cTn id="17" dur="250" fill="hold"/>
                                        <p:tgtEl>
                                          <p:spTgt spid="28"/>
                                        </p:tgtEl>
                                        <p:attrNameLst>
                                          <p:attrName>ppt_w</p:attrName>
                                        </p:attrNameLst>
                                      </p:cBhvr>
                                      <p:tavLst>
                                        <p:tav tm="0">
                                          <p:val>
                                            <p:fltVal val="0"/>
                                          </p:val>
                                        </p:tav>
                                        <p:tav tm="100000">
                                          <p:val>
                                            <p:strVal val="#ppt_w"/>
                                          </p:val>
                                        </p:tav>
                                      </p:tavLst>
                                    </p:anim>
                                    <p:anim calcmode="lin" valueType="num">
                                      <p:cBhvr>
                                        <p:cTn id="18" dur="250" fill="hold"/>
                                        <p:tgtEl>
                                          <p:spTgt spid="28"/>
                                        </p:tgtEl>
                                        <p:attrNameLst>
                                          <p:attrName>ppt_h</p:attrName>
                                        </p:attrNameLst>
                                      </p:cBhvr>
                                      <p:tavLst>
                                        <p:tav tm="0">
                                          <p:val>
                                            <p:fltVal val="0"/>
                                          </p:val>
                                        </p:tav>
                                        <p:tav tm="100000">
                                          <p:val>
                                            <p:strVal val="#ppt_h"/>
                                          </p:val>
                                        </p:tav>
                                      </p:tavLst>
                                    </p:anim>
                                    <p:animEffect transition="in" filter="fade">
                                      <p:cBhvr>
                                        <p:cTn id="19" dur="250"/>
                                        <p:tgtEl>
                                          <p:spTgt spid="28"/>
                                        </p:tgtEl>
                                      </p:cBhvr>
                                    </p:animEffect>
                                  </p:childTnLst>
                                </p:cTn>
                              </p:par>
                              <p:par>
                                <p:cTn id="20" presetID="53" presetClass="entr" presetSubtype="16" fill="hold" grpId="0" nodeType="withEffect">
                                  <p:stCondLst>
                                    <p:cond delay="2000"/>
                                  </p:stCondLst>
                                  <p:childTnLst>
                                    <p:set>
                                      <p:cBhvr>
                                        <p:cTn id="21" dur="1" fill="hold">
                                          <p:stCondLst>
                                            <p:cond delay="0"/>
                                          </p:stCondLst>
                                        </p:cTn>
                                        <p:tgtEl>
                                          <p:spTgt spid="34"/>
                                        </p:tgtEl>
                                        <p:attrNameLst>
                                          <p:attrName>style.visibility</p:attrName>
                                        </p:attrNameLst>
                                      </p:cBhvr>
                                      <p:to>
                                        <p:strVal val="visible"/>
                                      </p:to>
                                    </p:set>
                                    <p:anim calcmode="lin" valueType="num">
                                      <p:cBhvr>
                                        <p:cTn id="22" dur="250" fill="hold"/>
                                        <p:tgtEl>
                                          <p:spTgt spid="34"/>
                                        </p:tgtEl>
                                        <p:attrNameLst>
                                          <p:attrName>ppt_w</p:attrName>
                                        </p:attrNameLst>
                                      </p:cBhvr>
                                      <p:tavLst>
                                        <p:tav tm="0">
                                          <p:val>
                                            <p:fltVal val="0"/>
                                          </p:val>
                                        </p:tav>
                                        <p:tav tm="100000">
                                          <p:val>
                                            <p:strVal val="#ppt_w"/>
                                          </p:val>
                                        </p:tav>
                                      </p:tavLst>
                                    </p:anim>
                                    <p:anim calcmode="lin" valueType="num">
                                      <p:cBhvr>
                                        <p:cTn id="23" dur="250" fill="hold"/>
                                        <p:tgtEl>
                                          <p:spTgt spid="34"/>
                                        </p:tgtEl>
                                        <p:attrNameLst>
                                          <p:attrName>ppt_h</p:attrName>
                                        </p:attrNameLst>
                                      </p:cBhvr>
                                      <p:tavLst>
                                        <p:tav tm="0">
                                          <p:val>
                                            <p:fltVal val="0"/>
                                          </p:val>
                                        </p:tav>
                                        <p:tav tm="100000">
                                          <p:val>
                                            <p:strVal val="#ppt_h"/>
                                          </p:val>
                                        </p:tav>
                                      </p:tavLst>
                                    </p:anim>
                                    <p:animEffect transition="in" filter="fade">
                                      <p:cBhvr>
                                        <p:cTn id="24" dur="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451DD-9C14-7E4E-B7FA-8A4679AAE6B4}"/>
              </a:ext>
            </a:extLst>
          </p:cNvPr>
          <p:cNvSpPr>
            <a:spLocks noGrp="1"/>
          </p:cNvSpPr>
          <p:nvPr>
            <p:ph type="ctrTitle"/>
          </p:nvPr>
        </p:nvSpPr>
        <p:spPr>
          <a:xfrm>
            <a:off x="466197" y="1636655"/>
            <a:ext cx="7153643" cy="2244120"/>
          </a:xfrm>
        </p:spPr>
        <p:txBody>
          <a:bodyPr>
            <a:normAutofit fontScale="90000"/>
          </a:bodyPr>
          <a:lstStyle/>
          <a:p>
            <a:br>
              <a:rPr lang="en-US" dirty="0"/>
            </a:br>
            <a:br>
              <a:rPr lang="en-US" dirty="0"/>
            </a:br>
            <a:r>
              <a:rPr lang="en-US" dirty="0"/>
              <a:t>Appendix</a:t>
            </a:r>
            <a:br>
              <a:rPr lang="en-US" dirty="0"/>
            </a:br>
            <a:br>
              <a:rPr lang="en-US" dirty="0"/>
            </a:br>
            <a:br>
              <a:rPr lang="en-US" dirty="0"/>
            </a:br>
            <a:r>
              <a:rPr lang="en-US" dirty="0">
                <a:latin typeface="Century Gothic"/>
              </a:rPr>
              <a:t>Thank You</a:t>
            </a:r>
          </a:p>
        </p:txBody>
      </p:sp>
      <p:sp>
        <p:nvSpPr>
          <p:cNvPr id="7" name="Text Placeholder 6">
            <a:extLst>
              <a:ext uri="{FF2B5EF4-FFF2-40B4-BE49-F238E27FC236}">
                <a16:creationId xmlns:a16="http://schemas.microsoft.com/office/drawing/2014/main" id="{18889847-70F5-D641-B036-13A94243A905}"/>
              </a:ext>
            </a:extLst>
          </p:cNvPr>
          <p:cNvSpPr>
            <a:spLocks noGrp="1"/>
          </p:cNvSpPr>
          <p:nvPr>
            <p:ph type="body" sz="quarter" idx="10"/>
          </p:nvPr>
        </p:nvSpPr>
        <p:spPr>
          <a:xfrm>
            <a:off x="466197" y="3880775"/>
            <a:ext cx="6858000" cy="936625"/>
          </a:xfrm>
        </p:spPr>
        <p:txBody>
          <a:bodyPr/>
          <a:lstStyle/>
          <a:p>
            <a:r>
              <a:rPr lang="en-US" dirty="0">
                <a:hlinkClick r:id="rId2"/>
              </a:rPr>
              <a:t>partners@interpayments.com</a:t>
            </a:r>
            <a:endParaRPr lang="en-US" dirty="0"/>
          </a:p>
        </p:txBody>
      </p:sp>
    </p:spTree>
    <p:extLst>
      <p:ext uri="{BB962C8B-B14F-4D97-AF65-F5344CB8AC3E}">
        <p14:creationId xmlns:p14="http://schemas.microsoft.com/office/powerpoint/2010/main" val="1899415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70858-863C-B247-BE9A-70984A934D32}"/>
              </a:ext>
            </a:extLst>
          </p:cNvPr>
          <p:cNvSpPr>
            <a:spLocks noGrp="1"/>
          </p:cNvSpPr>
          <p:nvPr>
            <p:ph type="title"/>
          </p:nvPr>
        </p:nvSpPr>
        <p:spPr/>
        <p:txBody>
          <a:bodyPr>
            <a:noAutofit/>
          </a:bodyPr>
          <a:lstStyle/>
          <a:p>
            <a:pPr algn="l"/>
            <a:r>
              <a:rPr lang="en-US" dirty="0"/>
              <a:t>B2B merchants are tired of credit card fees</a:t>
            </a:r>
          </a:p>
        </p:txBody>
      </p:sp>
      <p:sp>
        <p:nvSpPr>
          <p:cNvPr id="9" name="TextBox 8">
            <a:extLst>
              <a:ext uri="{FF2B5EF4-FFF2-40B4-BE49-F238E27FC236}">
                <a16:creationId xmlns:a16="http://schemas.microsoft.com/office/drawing/2014/main" id="{92E8A07F-C7C9-F345-9020-0CB94DC04409}"/>
              </a:ext>
            </a:extLst>
          </p:cNvPr>
          <p:cNvSpPr txBox="1"/>
          <p:nvPr/>
        </p:nvSpPr>
        <p:spPr>
          <a:xfrm>
            <a:off x="450842" y="4917938"/>
            <a:ext cx="3171361" cy="184666"/>
          </a:xfrm>
          <a:prstGeom prst="rect">
            <a:avLst/>
          </a:prstGeom>
          <a:noFill/>
        </p:spPr>
        <p:txBody>
          <a:bodyPr wrap="square" rtlCol="0">
            <a:spAutoFit/>
          </a:bodyPr>
          <a:lstStyle/>
          <a:p>
            <a:pPr fontAlgn="base"/>
            <a:r>
              <a:rPr lang="en-US" sz="600" dirty="0">
                <a:solidFill>
                  <a:schemeClr val="tx1">
                    <a:lumMod val="65000"/>
                    <a:lumOff val="35000"/>
                  </a:schemeClr>
                </a:solidFill>
                <a:latin typeface="Century Gothic" panose="020B0502020202020204" pitchFamily="34" charset="0"/>
              </a:rPr>
              <a:t>Source: October 24, 2019 NACM/WorldPay </a:t>
            </a:r>
            <a:r>
              <a:rPr lang="en-US" sz="600" dirty="0">
                <a:solidFill>
                  <a:schemeClr val="tx1">
                    <a:lumMod val="65000"/>
                    <a:lumOff val="35000"/>
                  </a:schemeClr>
                </a:solidFill>
                <a:latin typeface="Century Gothic" panose="020B0502020202020204" pitchFamily="34" charset="0"/>
                <a:hlinkClick r:id="rId2"/>
              </a:rPr>
              <a:t>Survey</a:t>
            </a:r>
            <a:endParaRPr lang="en-US" sz="600" dirty="0">
              <a:latin typeface="Century Gothic" panose="020B0502020202020204" pitchFamily="34" charset="0"/>
            </a:endParaRPr>
          </a:p>
        </p:txBody>
      </p:sp>
      <p:sp>
        <p:nvSpPr>
          <p:cNvPr id="10" name="Slide Number Placeholder 2">
            <a:extLst>
              <a:ext uri="{FF2B5EF4-FFF2-40B4-BE49-F238E27FC236}">
                <a16:creationId xmlns:a16="http://schemas.microsoft.com/office/drawing/2014/main" id="{DDAAAD01-D66C-4194-A519-D34B2447A430}"/>
              </a:ext>
            </a:extLst>
          </p:cNvPr>
          <p:cNvSpPr txBox="1">
            <a:spLocks/>
          </p:cNvSpPr>
          <p:nvPr/>
        </p:nvSpPr>
        <p:spPr>
          <a:xfrm>
            <a:off x="0" y="4917939"/>
            <a:ext cx="555565" cy="273844"/>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19354FB-B65D-304A-87F1-1F203383217A}" type="slidenum">
              <a:rPr lang="en-US" smtClean="0"/>
              <a:pPr algn="ctr"/>
              <a:t>15</a:t>
            </a:fld>
            <a:endParaRPr lang="en-US" dirty="0"/>
          </a:p>
        </p:txBody>
      </p:sp>
      <p:sp>
        <p:nvSpPr>
          <p:cNvPr id="6" name="Rectangle 5">
            <a:extLst>
              <a:ext uri="{FF2B5EF4-FFF2-40B4-BE49-F238E27FC236}">
                <a16:creationId xmlns:a16="http://schemas.microsoft.com/office/drawing/2014/main" id="{91533F3A-37D2-4941-B045-D6A0FD86ABB6}"/>
              </a:ext>
            </a:extLst>
          </p:cNvPr>
          <p:cNvSpPr/>
          <p:nvPr/>
        </p:nvSpPr>
        <p:spPr>
          <a:xfrm>
            <a:off x="715617" y="1121970"/>
            <a:ext cx="3729162" cy="3108960"/>
          </a:xfrm>
          <a:prstGeom prst="rect">
            <a:avLst/>
          </a:prstGeom>
          <a:solidFill>
            <a:schemeClr val="bg1">
              <a:lumMod val="95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latin typeface="Century Gothic" panose="020B0502020202020204" pitchFamily="34" charset="0"/>
            </a:endParaRPr>
          </a:p>
          <a:p>
            <a:pPr algn="ctr"/>
            <a:r>
              <a:rPr lang="en-US" sz="6000" dirty="0">
                <a:solidFill>
                  <a:schemeClr val="accent1"/>
                </a:solidFill>
                <a:latin typeface="Century Gothic" panose="020B0502020202020204" pitchFamily="34" charset="0"/>
              </a:rPr>
              <a:t>63%</a:t>
            </a:r>
            <a:endParaRPr lang="en-US" dirty="0">
              <a:solidFill>
                <a:schemeClr val="accent1"/>
              </a:solidFill>
              <a:latin typeface="Century Gothic" panose="020B0502020202020204" pitchFamily="34" charset="0"/>
            </a:endParaRPr>
          </a:p>
          <a:p>
            <a:pPr algn="ctr"/>
            <a:endParaRPr lang="en-US" dirty="0">
              <a:solidFill>
                <a:schemeClr val="accent1"/>
              </a:solidFill>
              <a:latin typeface="Century Gothic" panose="020B0502020202020204" pitchFamily="34" charset="0"/>
            </a:endParaRPr>
          </a:p>
          <a:p>
            <a:pPr algn="ctr"/>
            <a:r>
              <a:rPr lang="en-US" dirty="0">
                <a:solidFill>
                  <a:schemeClr val="accent1"/>
                </a:solidFill>
                <a:latin typeface="Century Gothic" panose="020B0502020202020204" pitchFamily="34" charset="0"/>
              </a:rPr>
              <a:t>B2B merchants who want an easy surcharging solution </a:t>
            </a:r>
          </a:p>
        </p:txBody>
      </p:sp>
      <p:sp>
        <p:nvSpPr>
          <p:cNvPr id="15" name="Rectangle 14">
            <a:extLst>
              <a:ext uri="{FF2B5EF4-FFF2-40B4-BE49-F238E27FC236}">
                <a16:creationId xmlns:a16="http://schemas.microsoft.com/office/drawing/2014/main" id="{E66EA631-5433-42CE-8F09-6B9E3DC95138}"/>
              </a:ext>
            </a:extLst>
          </p:cNvPr>
          <p:cNvSpPr/>
          <p:nvPr/>
        </p:nvSpPr>
        <p:spPr>
          <a:xfrm>
            <a:off x="4597179" y="1121970"/>
            <a:ext cx="3729162" cy="3108960"/>
          </a:xfrm>
          <a:prstGeom prst="rect">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latin typeface="Century Gothic" panose="020B0502020202020204" pitchFamily="34" charset="0"/>
            </a:endParaRPr>
          </a:p>
          <a:p>
            <a:pPr algn="ctr"/>
            <a:r>
              <a:rPr lang="en-US" sz="6000" dirty="0">
                <a:solidFill>
                  <a:schemeClr val="accent1"/>
                </a:solidFill>
                <a:latin typeface="Century Gothic" panose="020B0502020202020204" pitchFamily="34" charset="0"/>
              </a:rPr>
              <a:t>15%</a:t>
            </a:r>
            <a:endParaRPr lang="en-US" dirty="0">
              <a:solidFill>
                <a:schemeClr val="accent1"/>
              </a:solidFill>
              <a:latin typeface="Century Gothic" panose="020B0502020202020204" pitchFamily="34" charset="0"/>
            </a:endParaRPr>
          </a:p>
          <a:p>
            <a:pPr algn="ctr"/>
            <a:endParaRPr lang="en-US" dirty="0">
              <a:solidFill>
                <a:schemeClr val="accent1"/>
              </a:solidFill>
              <a:latin typeface="Century Gothic" panose="020B0502020202020204" pitchFamily="34" charset="0"/>
            </a:endParaRPr>
          </a:p>
          <a:p>
            <a:pPr algn="ctr"/>
            <a:r>
              <a:rPr lang="en-US" dirty="0">
                <a:solidFill>
                  <a:schemeClr val="bg1"/>
                </a:solidFill>
                <a:latin typeface="Century Gothic" panose="020B0502020202020204" pitchFamily="34" charset="0"/>
              </a:rPr>
              <a:t>B2B merchants who currently surcharge to offset fees</a:t>
            </a:r>
          </a:p>
        </p:txBody>
      </p:sp>
      <p:sp>
        <p:nvSpPr>
          <p:cNvPr id="16" name="Rectangle 15">
            <a:extLst>
              <a:ext uri="{FF2B5EF4-FFF2-40B4-BE49-F238E27FC236}">
                <a16:creationId xmlns:a16="http://schemas.microsoft.com/office/drawing/2014/main" id="{F36545F8-76AA-4FFC-B70D-4837EEA4ADB1}"/>
              </a:ext>
            </a:extLst>
          </p:cNvPr>
          <p:cNvSpPr/>
          <p:nvPr/>
        </p:nvSpPr>
        <p:spPr>
          <a:xfrm>
            <a:off x="715616" y="4181785"/>
            <a:ext cx="3729161"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CBA2B1-1C5B-4118-9709-316C314D0D92}"/>
              </a:ext>
            </a:extLst>
          </p:cNvPr>
          <p:cNvSpPr/>
          <p:nvPr/>
        </p:nvSpPr>
        <p:spPr>
          <a:xfrm>
            <a:off x="4597180" y="4180520"/>
            <a:ext cx="372916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685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B5D71-E671-AFA6-EA6B-91B352E97CEC}"/>
              </a:ext>
            </a:extLst>
          </p:cNvPr>
          <p:cNvSpPr>
            <a:spLocks noGrp="1"/>
          </p:cNvSpPr>
          <p:nvPr>
            <p:ph type="title"/>
          </p:nvPr>
        </p:nvSpPr>
        <p:spPr>
          <a:xfrm>
            <a:off x="494634" y="273844"/>
            <a:ext cx="8119014" cy="738092"/>
          </a:xfrm>
        </p:spPr>
        <p:txBody>
          <a:bodyPr>
            <a:normAutofit/>
          </a:bodyPr>
          <a:lstStyle/>
          <a:p>
            <a:pPr algn="l"/>
            <a:r>
              <a:rPr lang="en-US" dirty="0">
                <a:latin typeface="Century Gothic"/>
              </a:rPr>
              <a:t>Joint Value Proposition </a:t>
            </a:r>
          </a:p>
        </p:txBody>
      </p:sp>
      <p:sp>
        <p:nvSpPr>
          <p:cNvPr id="3" name="Content Placeholder 2">
            <a:extLst>
              <a:ext uri="{FF2B5EF4-FFF2-40B4-BE49-F238E27FC236}">
                <a16:creationId xmlns:a16="http://schemas.microsoft.com/office/drawing/2014/main" id="{8AAA0F89-BBB7-CE72-9A54-550415C38BBD}"/>
              </a:ext>
            </a:extLst>
          </p:cNvPr>
          <p:cNvSpPr>
            <a:spLocks noGrp="1"/>
          </p:cNvSpPr>
          <p:nvPr>
            <p:ph idx="1"/>
          </p:nvPr>
        </p:nvSpPr>
        <p:spPr>
          <a:xfrm>
            <a:off x="457200" y="854766"/>
            <a:ext cx="8156448" cy="3777958"/>
          </a:xfrm>
        </p:spPr>
        <p:txBody>
          <a:bodyPr vert="horz" lIns="91440" tIns="45720" rIns="91440" bIns="45720" rtlCol="0" anchor="t">
            <a:normAutofit/>
          </a:bodyPr>
          <a:lstStyle/>
          <a:p>
            <a:pPr marL="0" lvl="0" indent="0" algn="l" rtl="0">
              <a:lnSpc>
                <a:spcPct val="100000"/>
              </a:lnSpc>
              <a:spcBef>
                <a:spcPts val="0"/>
              </a:spcBef>
              <a:spcAft>
                <a:spcPts val="0"/>
              </a:spcAft>
              <a:buClr>
                <a:schemeClr val="dk2"/>
              </a:buClr>
              <a:buSzPts val="1100"/>
              <a:buFont typeface="Arial"/>
              <a:buNone/>
            </a:pPr>
            <a:r>
              <a:rPr lang="en-US" sz="1300" b="1" dirty="0">
                <a:solidFill>
                  <a:srgbClr val="F1655D"/>
                </a:solidFill>
                <a:latin typeface="Century Gothic" panose="020B0502020202020204" pitchFamily="34" charset="0"/>
                <a:ea typeface="Poppins"/>
                <a:cs typeface="Poppins"/>
                <a:sym typeface="Poppins"/>
              </a:rPr>
              <a:t>Challenge</a:t>
            </a:r>
          </a:p>
          <a:p>
            <a:pPr marL="0" lvl="0" indent="0" algn="l" rtl="0">
              <a:lnSpc>
                <a:spcPct val="100000"/>
              </a:lnSpc>
              <a:spcBef>
                <a:spcPts val="0"/>
              </a:spcBef>
              <a:spcAft>
                <a:spcPts val="0"/>
              </a:spcAft>
              <a:buClr>
                <a:schemeClr val="dk2"/>
              </a:buClr>
              <a:buSzPts val="1100"/>
              <a:buFont typeface="Arial"/>
              <a:buNone/>
            </a:pPr>
            <a:r>
              <a:rPr lang="en-US" sz="1300" dirty="0">
                <a:latin typeface="Century Gothic" panose="020B0502020202020204" pitchFamily="34" charset="0"/>
                <a:ea typeface="Poppins Light"/>
                <a:cs typeface="Poppins Light"/>
                <a:sym typeface="Poppins Light"/>
              </a:rPr>
              <a:t>Companies rely on d</a:t>
            </a:r>
            <a:r>
              <a:rPr lang="en-US" sz="1300" dirty="0">
                <a:solidFill>
                  <a:schemeClr val="accent2"/>
                </a:solidFill>
                <a:latin typeface="Century Gothic" panose="020B0502020202020204" pitchFamily="34" charset="0"/>
                <a:ea typeface="Poppins Light"/>
                <a:cs typeface="Poppins Light"/>
                <a:sym typeface="Poppins Light"/>
              </a:rPr>
              <a:t>igital payments for growth and expansion. </a:t>
            </a:r>
            <a:r>
              <a:rPr lang="en-US" sz="1300" dirty="0">
                <a:latin typeface="Century Gothic" panose="020B0502020202020204" pitchFamily="34" charset="0"/>
                <a:ea typeface="Poppins Light"/>
                <a:cs typeface="Poppins Light"/>
                <a:sym typeface="Poppins Light"/>
              </a:rPr>
              <a:t> Credit card acceptance shortens DSO, guarantees funds, and speeds up settlement, delivering incredible value to both the merchant and the payer. This convenience comes at a high cost to the merchant as processing</a:t>
            </a:r>
            <a:r>
              <a:rPr lang="en-US" sz="1300" dirty="0">
                <a:solidFill>
                  <a:schemeClr val="accent2"/>
                </a:solidFill>
                <a:latin typeface="Century Gothic" panose="020B0502020202020204" pitchFamily="34" charset="0"/>
                <a:ea typeface="Poppins Light"/>
                <a:cs typeface="Poppins Light"/>
                <a:sym typeface="Poppins Light"/>
              </a:rPr>
              <a:t> fees continue to rise. </a:t>
            </a:r>
          </a:p>
          <a:p>
            <a:pPr marL="0" lvl="0" indent="0" algn="l" rtl="0">
              <a:lnSpc>
                <a:spcPct val="100000"/>
              </a:lnSpc>
              <a:spcBef>
                <a:spcPts val="0"/>
              </a:spcBef>
              <a:spcAft>
                <a:spcPts val="0"/>
              </a:spcAft>
              <a:buClr>
                <a:schemeClr val="dk2"/>
              </a:buClr>
              <a:buSzPts val="1100"/>
              <a:buFont typeface="Arial"/>
              <a:buNone/>
            </a:pPr>
            <a:endParaRPr lang="en-US" sz="1300" b="1" dirty="0">
              <a:latin typeface="Century Gothic" panose="020B0502020202020204" pitchFamily="34" charset="0"/>
              <a:ea typeface="Poppins"/>
              <a:cs typeface="Poppins"/>
              <a:sym typeface="Poppins"/>
            </a:endParaRPr>
          </a:p>
          <a:p>
            <a:pPr marL="0" lvl="0" indent="0" algn="l" rtl="0">
              <a:lnSpc>
                <a:spcPct val="100000"/>
              </a:lnSpc>
              <a:spcBef>
                <a:spcPts val="0"/>
              </a:spcBef>
              <a:spcAft>
                <a:spcPts val="0"/>
              </a:spcAft>
              <a:buClr>
                <a:schemeClr val="dk2"/>
              </a:buClr>
              <a:buSzPts val="1100"/>
              <a:buFont typeface="Arial"/>
              <a:buNone/>
            </a:pPr>
            <a:r>
              <a:rPr lang="en-US" sz="1300" b="1" dirty="0">
                <a:solidFill>
                  <a:srgbClr val="FEBF3C"/>
                </a:solidFill>
                <a:latin typeface="Century Gothic" panose="020B0502020202020204" pitchFamily="34" charset="0"/>
                <a:ea typeface="Poppins"/>
                <a:cs typeface="Poppins"/>
                <a:sym typeface="Poppins"/>
              </a:rPr>
              <a:t>Solution</a:t>
            </a:r>
          </a:p>
          <a:p>
            <a:pPr marL="0" indent="0">
              <a:lnSpc>
                <a:spcPct val="100000"/>
              </a:lnSpc>
              <a:spcBef>
                <a:spcPts val="0"/>
              </a:spcBef>
              <a:buNone/>
            </a:pPr>
            <a:r>
              <a:rPr lang="en-US" sz="1300" dirty="0">
                <a:latin typeface="Century Gothic"/>
                <a:ea typeface="Poppins Light"/>
                <a:cs typeface="Poppins Light"/>
                <a:sym typeface="Poppins Light"/>
              </a:rPr>
              <a:t>By combining Worldpay’s intelligent payment solutions with InterPayments’ embedded surcharging technology, companies can take control of their credit card and SUA processing fees without changing anything in their payments process. </a:t>
            </a:r>
            <a:endParaRPr lang="en-US" sz="1300" dirty="0">
              <a:latin typeface="Century Gothic" panose="020B0502020202020204" pitchFamily="34" charset="0"/>
              <a:ea typeface="Poppins Light"/>
              <a:cs typeface="Poppins Light"/>
            </a:endParaRPr>
          </a:p>
          <a:p>
            <a:pPr marL="0" lvl="0" indent="0" algn="l" rtl="0">
              <a:lnSpc>
                <a:spcPct val="100000"/>
              </a:lnSpc>
              <a:spcBef>
                <a:spcPts val="0"/>
              </a:spcBef>
              <a:spcAft>
                <a:spcPts val="0"/>
              </a:spcAft>
              <a:buNone/>
            </a:pPr>
            <a:endParaRPr lang="en-US" sz="1300" dirty="0">
              <a:solidFill>
                <a:srgbClr val="0D2B5A"/>
              </a:solidFill>
              <a:latin typeface="Century Gothic" panose="020B0502020202020204" pitchFamily="34" charset="0"/>
              <a:ea typeface="Poppins"/>
              <a:cs typeface="Poppins"/>
              <a:sym typeface="Poppins"/>
            </a:endParaRPr>
          </a:p>
          <a:p>
            <a:pPr marL="0" lvl="0" indent="0" algn="l" rtl="0">
              <a:lnSpc>
                <a:spcPct val="100000"/>
              </a:lnSpc>
              <a:spcBef>
                <a:spcPts val="0"/>
              </a:spcBef>
              <a:spcAft>
                <a:spcPts val="0"/>
              </a:spcAft>
              <a:buNone/>
            </a:pPr>
            <a:r>
              <a:rPr lang="en-US" sz="1300" b="1" dirty="0">
                <a:solidFill>
                  <a:schemeClr val="accent1"/>
                </a:solidFill>
                <a:latin typeface="Century Gothic" panose="020B0502020202020204" pitchFamily="34" charset="0"/>
                <a:ea typeface="Poppins"/>
                <a:cs typeface="Poppins"/>
                <a:sym typeface="Poppins"/>
              </a:rPr>
              <a:t>Result</a:t>
            </a:r>
            <a:endParaRPr lang="en-US" sz="1300" b="1" dirty="0">
              <a:latin typeface="Century Gothic" panose="020B0502020202020204" pitchFamily="34" charset="0"/>
              <a:ea typeface="Poppins"/>
              <a:cs typeface="Poppins"/>
              <a:sym typeface="Poppins"/>
            </a:endParaRPr>
          </a:p>
          <a:p>
            <a:pPr marL="457200" lvl="0" indent="-298450" algn="l" rtl="0">
              <a:lnSpc>
                <a:spcPct val="100000"/>
              </a:lnSpc>
              <a:spcBef>
                <a:spcPts val="1000"/>
              </a:spcBef>
              <a:spcAft>
                <a:spcPts val="0"/>
              </a:spcAft>
              <a:buClr>
                <a:schemeClr val="accent2"/>
              </a:buClr>
              <a:buSzPts val="1100"/>
              <a:buFont typeface="Poppins Light"/>
              <a:buChar char="●"/>
            </a:pPr>
            <a:r>
              <a:rPr lang="en-US" sz="1300" b="1" dirty="0">
                <a:latin typeface="Century Gothic"/>
                <a:ea typeface="Poppins"/>
                <a:cs typeface="Poppins"/>
                <a:sym typeface="Poppins"/>
              </a:rPr>
              <a:t>Customized and compliant surcharging across all your payment channels.</a:t>
            </a:r>
            <a:endParaRPr lang="en-US" sz="1300" b="1" dirty="0">
              <a:solidFill>
                <a:schemeClr val="accent2"/>
              </a:solidFill>
              <a:latin typeface="Century Gothic"/>
              <a:ea typeface="Poppins"/>
              <a:cs typeface="Poppins"/>
            </a:endParaRPr>
          </a:p>
          <a:p>
            <a:pPr marL="457200" lvl="0" indent="-298450" algn="l" rtl="0">
              <a:lnSpc>
                <a:spcPct val="100000"/>
              </a:lnSpc>
              <a:spcBef>
                <a:spcPts val="1000"/>
              </a:spcBef>
              <a:spcAft>
                <a:spcPts val="0"/>
              </a:spcAft>
              <a:buClr>
                <a:schemeClr val="accent2"/>
              </a:buClr>
              <a:buSzPts val="1100"/>
              <a:buFont typeface="Poppins"/>
              <a:buChar char="●"/>
            </a:pPr>
            <a:r>
              <a:rPr lang="en-US" sz="1300" b="1" dirty="0">
                <a:latin typeface="Century Gothic"/>
                <a:ea typeface="Poppins"/>
                <a:cs typeface="Poppins"/>
                <a:sym typeface="Poppins"/>
              </a:rPr>
              <a:t>Integrated with your existing payment and accounting system.</a:t>
            </a:r>
            <a:endParaRPr lang="en-US" sz="1300" b="1" dirty="0">
              <a:latin typeface="Century Gothic"/>
              <a:ea typeface="Poppins"/>
              <a:cs typeface="Poppins"/>
            </a:endParaRPr>
          </a:p>
          <a:p>
            <a:pPr marL="457200" lvl="0" indent="-298450" algn="l" rtl="0">
              <a:lnSpc>
                <a:spcPct val="100000"/>
              </a:lnSpc>
              <a:spcBef>
                <a:spcPts val="1000"/>
              </a:spcBef>
              <a:spcAft>
                <a:spcPts val="0"/>
              </a:spcAft>
              <a:buClr>
                <a:schemeClr val="accent2"/>
              </a:buClr>
              <a:buSzPts val="1100"/>
              <a:buFont typeface="Poppins"/>
              <a:buChar char="●"/>
            </a:pPr>
            <a:r>
              <a:rPr lang="en-US" sz="1300" b="1" dirty="0">
                <a:latin typeface="Century Gothic"/>
                <a:ea typeface="Poppins"/>
                <a:cs typeface="Poppins"/>
                <a:sym typeface="Poppins"/>
              </a:rPr>
              <a:t>Full control over who and how much you want to surcharge each customer.</a:t>
            </a:r>
            <a:endParaRPr lang="en-US" sz="1300" b="1" dirty="0">
              <a:latin typeface="Century Gothic"/>
              <a:ea typeface="Poppins"/>
              <a:cs typeface="Poppins"/>
            </a:endParaRPr>
          </a:p>
          <a:p>
            <a:pPr marL="457200" indent="-298450">
              <a:lnSpc>
                <a:spcPct val="100000"/>
              </a:lnSpc>
              <a:spcBef>
                <a:spcPts val="1000"/>
              </a:spcBef>
              <a:buClr>
                <a:schemeClr val="accent2"/>
              </a:buClr>
              <a:buSzPts val="1100"/>
              <a:buFont typeface="Poppins"/>
              <a:buChar char="●"/>
            </a:pPr>
            <a:r>
              <a:rPr lang="en-US" sz="1300" b="1" dirty="0">
                <a:latin typeface="Century Gothic"/>
                <a:ea typeface="Poppins"/>
                <a:cs typeface="Poppins"/>
                <a:sym typeface="Poppins"/>
              </a:rPr>
              <a:t>Tangible value and immediate ROI </a:t>
            </a:r>
            <a:endParaRPr lang="en-US" sz="1300" b="1" dirty="0">
              <a:latin typeface="Century Gothic" panose="020B0502020202020204" pitchFamily="34" charset="0"/>
              <a:ea typeface="Poppins"/>
              <a:cs typeface="Poppins"/>
            </a:endParaRPr>
          </a:p>
          <a:p>
            <a:pPr marL="457200" lvl="0" indent="-298450" algn="l" rtl="0">
              <a:lnSpc>
                <a:spcPct val="100000"/>
              </a:lnSpc>
              <a:spcBef>
                <a:spcPts val="1000"/>
              </a:spcBef>
              <a:spcAft>
                <a:spcPts val="0"/>
              </a:spcAft>
              <a:buClr>
                <a:schemeClr val="accent2"/>
              </a:buClr>
              <a:buSzPts val="1100"/>
              <a:buFont typeface="Poppins"/>
              <a:buChar char="●"/>
            </a:pPr>
            <a:endParaRPr lang="en-US" sz="2400" b="1" dirty="0">
              <a:solidFill>
                <a:schemeClr val="accent2"/>
              </a:solidFill>
              <a:latin typeface="Century Gothic" panose="020B0502020202020204" pitchFamily="34" charset="0"/>
              <a:ea typeface="Poppins"/>
              <a:cs typeface="Poppins"/>
              <a:sym typeface="Poppins"/>
            </a:endParaRPr>
          </a:p>
          <a:p>
            <a:endParaRPr lang="en-US"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684881A0-AD2B-14FE-9961-638BBCDDE483}"/>
              </a:ext>
            </a:extLst>
          </p:cNvPr>
          <p:cNvSpPr>
            <a:spLocks noGrp="1"/>
          </p:cNvSpPr>
          <p:nvPr>
            <p:ph type="sldNum" sz="quarter" idx="12"/>
          </p:nvPr>
        </p:nvSpPr>
        <p:spPr/>
        <p:txBody>
          <a:bodyPr/>
          <a:lstStyle/>
          <a:p>
            <a:fld id="{E19354FB-B65D-304A-87F1-1F203383217A}" type="slidenum">
              <a:rPr lang="en-US" smtClean="0"/>
              <a:t>16</a:t>
            </a:fld>
            <a:endParaRPr lang="en-US" dirty="0"/>
          </a:p>
        </p:txBody>
      </p:sp>
    </p:spTree>
    <p:extLst>
      <p:ext uri="{BB962C8B-B14F-4D97-AF65-F5344CB8AC3E}">
        <p14:creationId xmlns:p14="http://schemas.microsoft.com/office/powerpoint/2010/main" val="3914052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itle 5">
            <a:extLst>
              <a:ext uri="{FF2B5EF4-FFF2-40B4-BE49-F238E27FC236}">
                <a16:creationId xmlns:a16="http://schemas.microsoft.com/office/drawing/2014/main" id="{8EAD71F8-9BB0-4826-B398-4F29003675B9}"/>
              </a:ext>
            </a:extLst>
          </p:cNvPr>
          <p:cNvSpPr txBox="1">
            <a:spLocks/>
          </p:cNvSpPr>
          <p:nvPr/>
        </p:nvSpPr>
        <p:spPr>
          <a:xfrm>
            <a:off x="477088" y="2205703"/>
            <a:ext cx="2606935" cy="464100"/>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defRPr/>
            </a:pPr>
            <a:r>
              <a:rPr lang="en-US" sz="1600" b="1" kern="0" dirty="0">
                <a:solidFill>
                  <a:schemeClr val="accent1"/>
                </a:solidFill>
                <a:latin typeface="Century Gothic"/>
                <a:ea typeface="Roboto Condensed Light" panose="02000000000000000000" pitchFamily="2" charset="0"/>
                <a:cs typeface="Roboto Condensed Light" panose="02000000000000000000" pitchFamily="2" charset="0"/>
              </a:rPr>
              <a:t>Precise</a:t>
            </a:r>
          </a:p>
        </p:txBody>
      </p:sp>
      <p:sp>
        <p:nvSpPr>
          <p:cNvPr id="2" name="Title 1">
            <a:extLst>
              <a:ext uri="{FF2B5EF4-FFF2-40B4-BE49-F238E27FC236}">
                <a16:creationId xmlns:a16="http://schemas.microsoft.com/office/drawing/2014/main" id="{AA1896E0-2363-D64F-BA9D-30C62A98E6DA}"/>
              </a:ext>
            </a:extLst>
          </p:cNvPr>
          <p:cNvSpPr>
            <a:spLocks noGrp="1"/>
          </p:cNvSpPr>
          <p:nvPr>
            <p:ph type="title"/>
          </p:nvPr>
        </p:nvSpPr>
        <p:spPr/>
        <p:txBody>
          <a:bodyPr/>
          <a:lstStyle/>
          <a:p>
            <a:pPr algn="l"/>
            <a:r>
              <a:rPr lang="en-US" b="1" dirty="0">
                <a:solidFill>
                  <a:schemeClr val="accent1"/>
                </a:solidFill>
              </a:rPr>
              <a:t>Inter</a:t>
            </a:r>
            <a:r>
              <a:rPr lang="en-US" b="1" dirty="0"/>
              <a:t>Payments</a:t>
            </a:r>
            <a:r>
              <a:rPr lang="en-US" dirty="0"/>
              <a:t> Overview</a:t>
            </a:r>
          </a:p>
        </p:txBody>
      </p:sp>
      <p:sp>
        <p:nvSpPr>
          <p:cNvPr id="3" name="Slide Number Placeholder 2">
            <a:extLst>
              <a:ext uri="{FF2B5EF4-FFF2-40B4-BE49-F238E27FC236}">
                <a16:creationId xmlns:a16="http://schemas.microsoft.com/office/drawing/2014/main" id="{04112160-6500-4A44-9D97-37DCD35D4D8C}"/>
              </a:ext>
            </a:extLst>
          </p:cNvPr>
          <p:cNvSpPr>
            <a:spLocks noGrp="1"/>
          </p:cNvSpPr>
          <p:nvPr>
            <p:ph type="sldNum" sz="quarter" idx="12"/>
          </p:nvPr>
        </p:nvSpPr>
        <p:spPr>
          <a:xfrm>
            <a:off x="0" y="4917939"/>
            <a:ext cx="555565" cy="273844"/>
          </a:xfrm>
        </p:spPr>
        <p:txBody>
          <a:bodyPr/>
          <a:lstStyle/>
          <a:p>
            <a:pPr algn="ctr"/>
            <a:fld id="{E19354FB-B65D-304A-87F1-1F203383217A}" type="slidenum">
              <a:rPr lang="en-US" smtClean="0"/>
              <a:pPr algn="ctr"/>
              <a:t>17</a:t>
            </a:fld>
            <a:endParaRPr lang="en-US" dirty="0"/>
          </a:p>
        </p:txBody>
      </p:sp>
      <p:pic>
        <p:nvPicPr>
          <p:cNvPr id="7" name="Graphic 6">
            <a:extLst>
              <a:ext uri="{FF2B5EF4-FFF2-40B4-BE49-F238E27FC236}">
                <a16:creationId xmlns:a16="http://schemas.microsoft.com/office/drawing/2014/main" id="{2457A8FB-6451-3A46-8977-843569C41A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06947" y="1697618"/>
            <a:ext cx="342236" cy="342236"/>
          </a:xfrm>
          <a:prstGeom prst="rect">
            <a:avLst/>
          </a:prstGeom>
        </p:spPr>
      </p:pic>
      <p:pic>
        <p:nvPicPr>
          <p:cNvPr id="9" name="Graphic 8">
            <a:extLst>
              <a:ext uri="{FF2B5EF4-FFF2-40B4-BE49-F238E27FC236}">
                <a16:creationId xmlns:a16="http://schemas.microsoft.com/office/drawing/2014/main" id="{B2939543-3DCA-554C-9A73-4CB579327C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23378" y="1701764"/>
            <a:ext cx="460245" cy="342234"/>
          </a:xfrm>
          <a:prstGeom prst="rect">
            <a:avLst/>
          </a:prstGeom>
        </p:spPr>
      </p:pic>
      <p:sp>
        <p:nvSpPr>
          <p:cNvPr id="14" name="Subtitle 5">
            <a:extLst>
              <a:ext uri="{FF2B5EF4-FFF2-40B4-BE49-F238E27FC236}">
                <a16:creationId xmlns:a16="http://schemas.microsoft.com/office/drawing/2014/main" id="{6D9D48C3-55D6-474A-B374-04DA2C74ED66}"/>
              </a:ext>
            </a:extLst>
          </p:cNvPr>
          <p:cNvSpPr txBox="1">
            <a:spLocks/>
          </p:cNvSpPr>
          <p:nvPr/>
        </p:nvSpPr>
        <p:spPr>
          <a:xfrm>
            <a:off x="530353" y="2573159"/>
            <a:ext cx="1605744" cy="464100"/>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defRPr/>
            </a:pPr>
            <a:r>
              <a:rPr lang="en-US" sz="1400" kern="0" dirty="0">
                <a:latin typeface="Century Gothic"/>
                <a:ea typeface="Roboto Condensed Light" panose="02000000000000000000" pitchFamily="2" charset="0"/>
                <a:cs typeface="Roboto Condensed Light" panose="02000000000000000000" pitchFamily="2" charset="0"/>
              </a:rPr>
              <a:t>Surcharge wherever you accept payments, without changing your payment vendors or terms</a:t>
            </a:r>
          </a:p>
        </p:txBody>
      </p:sp>
      <p:sp>
        <p:nvSpPr>
          <p:cNvPr id="4" name="Rectangle 3">
            <a:extLst>
              <a:ext uri="{FF2B5EF4-FFF2-40B4-BE49-F238E27FC236}">
                <a16:creationId xmlns:a16="http://schemas.microsoft.com/office/drawing/2014/main" id="{60CAF323-F8DB-49A0-9FCB-9E3CC4EA40E0}"/>
              </a:ext>
            </a:extLst>
          </p:cNvPr>
          <p:cNvSpPr/>
          <p:nvPr/>
        </p:nvSpPr>
        <p:spPr>
          <a:xfrm>
            <a:off x="527328" y="1638874"/>
            <a:ext cx="1790339" cy="3220364"/>
          </a:xfrm>
          <a:prstGeom prst="rect">
            <a:avLst/>
          </a:prstGeom>
          <a:noFill/>
          <a:ln w="19050">
            <a:solidFill>
              <a:schemeClr val="bg1">
                <a:lumMod val="9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8D37489-8284-4D6F-86F7-22ADB19D882B}"/>
              </a:ext>
            </a:extLst>
          </p:cNvPr>
          <p:cNvSpPr/>
          <p:nvPr/>
        </p:nvSpPr>
        <p:spPr>
          <a:xfrm>
            <a:off x="535797" y="4812638"/>
            <a:ext cx="178990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ubtitle 5">
            <a:extLst>
              <a:ext uri="{FF2B5EF4-FFF2-40B4-BE49-F238E27FC236}">
                <a16:creationId xmlns:a16="http://schemas.microsoft.com/office/drawing/2014/main" id="{3DD44052-5B3F-4703-8E9D-02E716CB23C3}"/>
              </a:ext>
            </a:extLst>
          </p:cNvPr>
          <p:cNvSpPr txBox="1">
            <a:spLocks/>
          </p:cNvSpPr>
          <p:nvPr/>
        </p:nvSpPr>
        <p:spPr>
          <a:xfrm>
            <a:off x="2611582" y="2572051"/>
            <a:ext cx="1605744" cy="464100"/>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defRPr/>
            </a:pPr>
            <a:r>
              <a:rPr lang="en-US" sz="1400" kern="0" dirty="0">
                <a:latin typeface="Century Gothic"/>
                <a:ea typeface="Roboto Condensed Light" panose="02000000000000000000" pitchFamily="2" charset="0"/>
                <a:cs typeface="Roboto Condensed Light" panose="02000000000000000000" pitchFamily="2" charset="0"/>
              </a:rPr>
              <a:t>Surcharge who, what, and how much (</a:t>
            </a:r>
            <a:r>
              <a:rPr lang="en-US" sz="1400" i="1" kern="0" dirty="0">
                <a:latin typeface="Century Gothic"/>
                <a:ea typeface="Roboto Condensed Light" panose="02000000000000000000" pitchFamily="2" charset="0"/>
                <a:cs typeface="Roboto Condensed Light" panose="02000000000000000000" pitchFamily="2" charset="0"/>
              </a:rPr>
              <a:t>like On Account vs. COD orders</a:t>
            </a:r>
            <a:r>
              <a:rPr lang="en-US" sz="1400" kern="0" dirty="0">
                <a:latin typeface="Century Gothic"/>
                <a:ea typeface="Roboto Condensed Light" panose="02000000000000000000" pitchFamily="2" charset="0"/>
                <a:cs typeface="Roboto Condensed Light" panose="02000000000000000000" pitchFamily="2" charset="0"/>
              </a:rPr>
              <a:t>)</a:t>
            </a:r>
          </a:p>
        </p:txBody>
      </p:sp>
      <p:sp>
        <p:nvSpPr>
          <p:cNvPr id="22" name="Rectangle 21">
            <a:extLst>
              <a:ext uri="{FF2B5EF4-FFF2-40B4-BE49-F238E27FC236}">
                <a16:creationId xmlns:a16="http://schemas.microsoft.com/office/drawing/2014/main" id="{A35DDE4A-78E4-4212-9430-F32B6DA28FE7}"/>
              </a:ext>
            </a:extLst>
          </p:cNvPr>
          <p:cNvSpPr/>
          <p:nvPr/>
        </p:nvSpPr>
        <p:spPr>
          <a:xfrm>
            <a:off x="2608557" y="1637766"/>
            <a:ext cx="1790339" cy="3220364"/>
          </a:xfrm>
          <a:prstGeom prst="rect">
            <a:avLst/>
          </a:prstGeom>
          <a:noFill/>
          <a:ln w="19050">
            <a:solidFill>
              <a:schemeClr val="bg1">
                <a:lumMod val="9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50E1D59-EC41-4EB0-A05D-7E0FFBEBAD38}"/>
              </a:ext>
            </a:extLst>
          </p:cNvPr>
          <p:cNvSpPr/>
          <p:nvPr/>
        </p:nvSpPr>
        <p:spPr>
          <a:xfrm>
            <a:off x="2617026" y="4811530"/>
            <a:ext cx="178990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BE10B2EF-62F7-4CA5-A42C-39AD80DC4B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58655" y="1696510"/>
            <a:ext cx="331032" cy="342236"/>
          </a:xfrm>
          <a:prstGeom prst="rect">
            <a:avLst/>
          </a:prstGeom>
        </p:spPr>
      </p:pic>
      <p:sp>
        <p:nvSpPr>
          <p:cNvPr id="26" name="Subtitle 5">
            <a:extLst>
              <a:ext uri="{FF2B5EF4-FFF2-40B4-BE49-F238E27FC236}">
                <a16:creationId xmlns:a16="http://schemas.microsoft.com/office/drawing/2014/main" id="{5458C01F-F591-4A28-AB6C-8F009C1154D1}"/>
              </a:ext>
            </a:extLst>
          </p:cNvPr>
          <p:cNvSpPr txBox="1">
            <a:spLocks/>
          </p:cNvSpPr>
          <p:nvPr/>
        </p:nvSpPr>
        <p:spPr>
          <a:xfrm>
            <a:off x="4700850" y="2568664"/>
            <a:ext cx="1605744" cy="464100"/>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defRPr/>
            </a:pPr>
            <a:r>
              <a:rPr lang="en-US" sz="1400" kern="0" dirty="0">
                <a:latin typeface="Century Gothic"/>
                <a:ea typeface="Roboto Condensed Light" panose="02000000000000000000" pitchFamily="2" charset="0"/>
                <a:cs typeface="Roboto Condensed Light" panose="02000000000000000000" pitchFamily="2" charset="0"/>
              </a:rPr>
              <a:t>Embedded into your existing payment &amp; accounting process</a:t>
            </a:r>
          </a:p>
        </p:txBody>
      </p:sp>
      <p:sp>
        <p:nvSpPr>
          <p:cNvPr id="28" name="Rectangle 27">
            <a:extLst>
              <a:ext uri="{FF2B5EF4-FFF2-40B4-BE49-F238E27FC236}">
                <a16:creationId xmlns:a16="http://schemas.microsoft.com/office/drawing/2014/main" id="{2FB93178-2370-4963-B348-E2223363A16D}"/>
              </a:ext>
            </a:extLst>
          </p:cNvPr>
          <p:cNvSpPr/>
          <p:nvPr/>
        </p:nvSpPr>
        <p:spPr>
          <a:xfrm>
            <a:off x="4697825" y="1634379"/>
            <a:ext cx="1790339" cy="3220364"/>
          </a:xfrm>
          <a:prstGeom prst="rect">
            <a:avLst/>
          </a:prstGeom>
          <a:noFill/>
          <a:ln w="19050">
            <a:solidFill>
              <a:schemeClr val="bg1">
                <a:lumMod val="9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481BFEF-902D-49D0-ADDE-F32DF018563D}"/>
              </a:ext>
            </a:extLst>
          </p:cNvPr>
          <p:cNvSpPr/>
          <p:nvPr/>
        </p:nvSpPr>
        <p:spPr>
          <a:xfrm>
            <a:off x="4706294" y="4808143"/>
            <a:ext cx="178990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ubtitle 5">
            <a:extLst>
              <a:ext uri="{FF2B5EF4-FFF2-40B4-BE49-F238E27FC236}">
                <a16:creationId xmlns:a16="http://schemas.microsoft.com/office/drawing/2014/main" id="{1B64C1CB-9450-42BF-984A-CDB4CA312A45}"/>
              </a:ext>
            </a:extLst>
          </p:cNvPr>
          <p:cNvSpPr txBox="1">
            <a:spLocks/>
          </p:cNvSpPr>
          <p:nvPr/>
        </p:nvSpPr>
        <p:spPr>
          <a:xfrm>
            <a:off x="6790118" y="2567514"/>
            <a:ext cx="1605744" cy="464100"/>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defRPr/>
            </a:pPr>
            <a:r>
              <a:rPr lang="en-US" sz="1400" kern="0" dirty="0">
                <a:latin typeface="Century Gothic"/>
                <a:ea typeface="Roboto Condensed Light" panose="02000000000000000000" pitchFamily="2" charset="0"/>
                <a:cs typeface="Roboto Condensed Light" panose="02000000000000000000" pitchFamily="2" charset="0"/>
              </a:rPr>
              <a:t>Contractually guaranteed compliance with the 67 surcharge regulators</a:t>
            </a:r>
          </a:p>
        </p:txBody>
      </p:sp>
      <p:sp>
        <p:nvSpPr>
          <p:cNvPr id="36" name="Rectangle 35">
            <a:extLst>
              <a:ext uri="{FF2B5EF4-FFF2-40B4-BE49-F238E27FC236}">
                <a16:creationId xmlns:a16="http://schemas.microsoft.com/office/drawing/2014/main" id="{0EECAEDE-3D4A-4AAC-96A8-479577811951}"/>
              </a:ext>
            </a:extLst>
          </p:cNvPr>
          <p:cNvSpPr/>
          <p:nvPr/>
        </p:nvSpPr>
        <p:spPr>
          <a:xfrm>
            <a:off x="6787093" y="1633229"/>
            <a:ext cx="1790339" cy="3220364"/>
          </a:xfrm>
          <a:prstGeom prst="rect">
            <a:avLst/>
          </a:prstGeom>
          <a:noFill/>
          <a:ln w="19050">
            <a:solidFill>
              <a:schemeClr val="bg1">
                <a:lumMod val="9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DF9EA36-EBF5-4C40-B53C-99288E586EF6}"/>
              </a:ext>
            </a:extLst>
          </p:cNvPr>
          <p:cNvSpPr/>
          <p:nvPr/>
        </p:nvSpPr>
        <p:spPr>
          <a:xfrm>
            <a:off x="6795562" y="4806993"/>
            <a:ext cx="178990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Graphic 38">
            <a:extLst>
              <a:ext uri="{FF2B5EF4-FFF2-40B4-BE49-F238E27FC236}">
                <a16:creationId xmlns:a16="http://schemas.microsoft.com/office/drawing/2014/main" id="{9586FADC-802B-4FFA-8277-233E6CBF412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5679" y="1701765"/>
            <a:ext cx="422546" cy="352122"/>
          </a:xfrm>
          <a:prstGeom prst="rect">
            <a:avLst/>
          </a:prstGeom>
        </p:spPr>
      </p:pic>
      <p:sp>
        <p:nvSpPr>
          <p:cNvPr id="40" name="Subtitle 5">
            <a:extLst>
              <a:ext uri="{FF2B5EF4-FFF2-40B4-BE49-F238E27FC236}">
                <a16:creationId xmlns:a16="http://schemas.microsoft.com/office/drawing/2014/main" id="{342C0D4F-C471-4B4C-9E63-6DBCF45399F8}"/>
              </a:ext>
            </a:extLst>
          </p:cNvPr>
          <p:cNvSpPr txBox="1">
            <a:spLocks/>
          </p:cNvSpPr>
          <p:nvPr/>
        </p:nvSpPr>
        <p:spPr>
          <a:xfrm>
            <a:off x="2598763" y="2194248"/>
            <a:ext cx="2606935" cy="464100"/>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defRPr/>
            </a:pPr>
            <a:r>
              <a:rPr lang="en-US" sz="1600" b="1" kern="0" dirty="0">
                <a:solidFill>
                  <a:schemeClr val="accent1"/>
                </a:solidFill>
                <a:latin typeface="Century Gothic"/>
                <a:ea typeface="Roboto Condensed Light" panose="02000000000000000000" pitchFamily="2" charset="0"/>
                <a:cs typeface="Roboto Condensed Light" panose="02000000000000000000" pitchFamily="2" charset="0"/>
              </a:rPr>
              <a:t>Customized</a:t>
            </a:r>
          </a:p>
        </p:txBody>
      </p:sp>
      <p:sp>
        <p:nvSpPr>
          <p:cNvPr id="41" name="Subtitle 5">
            <a:extLst>
              <a:ext uri="{FF2B5EF4-FFF2-40B4-BE49-F238E27FC236}">
                <a16:creationId xmlns:a16="http://schemas.microsoft.com/office/drawing/2014/main" id="{DDDE4BA6-3178-4C2B-A565-1A727B78565A}"/>
              </a:ext>
            </a:extLst>
          </p:cNvPr>
          <p:cNvSpPr txBox="1">
            <a:spLocks/>
          </p:cNvSpPr>
          <p:nvPr/>
        </p:nvSpPr>
        <p:spPr>
          <a:xfrm>
            <a:off x="4665418" y="2201367"/>
            <a:ext cx="2606935" cy="464100"/>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defRPr/>
            </a:pPr>
            <a:r>
              <a:rPr lang="en-US" sz="1600" b="1" kern="0" dirty="0">
                <a:solidFill>
                  <a:schemeClr val="accent1"/>
                </a:solidFill>
                <a:latin typeface="Century Gothic"/>
                <a:ea typeface="Roboto Condensed Light" panose="02000000000000000000" pitchFamily="2" charset="0"/>
                <a:cs typeface="Roboto Condensed Light" panose="02000000000000000000" pitchFamily="2" charset="0"/>
              </a:rPr>
              <a:t>Integrated</a:t>
            </a:r>
          </a:p>
        </p:txBody>
      </p:sp>
      <p:sp>
        <p:nvSpPr>
          <p:cNvPr id="42" name="Subtitle 5">
            <a:extLst>
              <a:ext uri="{FF2B5EF4-FFF2-40B4-BE49-F238E27FC236}">
                <a16:creationId xmlns:a16="http://schemas.microsoft.com/office/drawing/2014/main" id="{FBA03C82-37E9-434F-9051-DEEA94872869}"/>
              </a:ext>
            </a:extLst>
          </p:cNvPr>
          <p:cNvSpPr txBox="1">
            <a:spLocks/>
          </p:cNvSpPr>
          <p:nvPr/>
        </p:nvSpPr>
        <p:spPr>
          <a:xfrm>
            <a:off x="6750603" y="2201368"/>
            <a:ext cx="2606935" cy="464100"/>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defRPr/>
            </a:pPr>
            <a:r>
              <a:rPr lang="en-US" sz="1600" b="1" kern="0" dirty="0">
                <a:solidFill>
                  <a:schemeClr val="accent1"/>
                </a:solidFill>
                <a:latin typeface="Century Gothic"/>
                <a:ea typeface="Roboto Condensed Light" panose="02000000000000000000" pitchFamily="2" charset="0"/>
                <a:cs typeface="Roboto Condensed Light" panose="02000000000000000000" pitchFamily="2" charset="0"/>
              </a:rPr>
              <a:t>Compliant</a:t>
            </a:r>
          </a:p>
        </p:txBody>
      </p:sp>
      <p:sp>
        <p:nvSpPr>
          <p:cNvPr id="24" name="TextBox 23">
            <a:extLst>
              <a:ext uri="{FF2B5EF4-FFF2-40B4-BE49-F238E27FC236}">
                <a16:creationId xmlns:a16="http://schemas.microsoft.com/office/drawing/2014/main" id="{D5238653-02B5-4F6D-8763-67B3089ED999}"/>
              </a:ext>
            </a:extLst>
          </p:cNvPr>
          <p:cNvSpPr txBox="1"/>
          <p:nvPr/>
        </p:nvSpPr>
        <p:spPr>
          <a:xfrm>
            <a:off x="555565" y="752155"/>
            <a:ext cx="7990193"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Century Gothic" panose="020B0502020202020204" pitchFamily="34" charset="0"/>
              </a:rPr>
              <a:t>Surcharging software service</a:t>
            </a:r>
          </a:p>
          <a:p>
            <a:pPr marL="285750" indent="-285750">
              <a:buFont typeface="Arial" panose="020B0604020202020204" pitchFamily="34" charset="0"/>
              <a:buChar char="•"/>
            </a:pPr>
            <a:r>
              <a:rPr lang="en-US" sz="1600" dirty="0">
                <a:latin typeface="Century Gothic" panose="020B0502020202020204" pitchFamily="34" charset="0"/>
              </a:rPr>
              <a:t>Like your sales tax engine, but for credit card fees</a:t>
            </a:r>
          </a:p>
        </p:txBody>
      </p:sp>
    </p:spTree>
    <p:extLst>
      <p:ext uri="{BB962C8B-B14F-4D97-AF65-F5344CB8AC3E}">
        <p14:creationId xmlns:p14="http://schemas.microsoft.com/office/powerpoint/2010/main" val="2580999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F1839-AA82-C24F-8D29-7F07D53808B3}"/>
              </a:ext>
            </a:extLst>
          </p:cNvPr>
          <p:cNvSpPr>
            <a:spLocks noGrp="1"/>
          </p:cNvSpPr>
          <p:nvPr>
            <p:ph type="title"/>
          </p:nvPr>
        </p:nvSpPr>
        <p:spPr/>
        <p:txBody>
          <a:bodyPr/>
          <a:lstStyle/>
          <a:p>
            <a:pPr algn="l"/>
            <a:r>
              <a:rPr lang="en-US" dirty="0">
                <a:solidFill>
                  <a:schemeClr val="tx1"/>
                </a:solidFill>
              </a:rPr>
              <a:t>Surcharging is not one-size-fits-all</a:t>
            </a:r>
            <a:endParaRPr lang="en-US" dirty="0"/>
          </a:p>
        </p:txBody>
      </p:sp>
      <p:sp>
        <p:nvSpPr>
          <p:cNvPr id="8" name="Rectangle 7">
            <a:extLst>
              <a:ext uri="{FF2B5EF4-FFF2-40B4-BE49-F238E27FC236}">
                <a16:creationId xmlns:a16="http://schemas.microsoft.com/office/drawing/2014/main" id="{24FC2B13-1D7A-EB4F-89D2-8E6C06F97A36}"/>
              </a:ext>
            </a:extLst>
          </p:cNvPr>
          <p:cNvSpPr/>
          <p:nvPr/>
        </p:nvSpPr>
        <p:spPr>
          <a:xfrm>
            <a:off x="825080" y="2847548"/>
            <a:ext cx="1854480" cy="1631216"/>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pPr lvl="0" algn="ctr"/>
            <a:r>
              <a:rPr lang="en-US" sz="1000" dirty="0">
                <a:solidFill>
                  <a:schemeClr val="accent2"/>
                </a:solidFill>
                <a:latin typeface="Century Gothic" panose="020B0502020202020204" pitchFamily="34" charset="0"/>
              </a:rPr>
              <a:t>Surcharge lowest margin orders</a:t>
            </a:r>
          </a:p>
          <a:p>
            <a:pPr lvl="0" algn="ctr"/>
            <a:endParaRPr lang="en-US" sz="1000" dirty="0">
              <a:solidFill>
                <a:schemeClr val="accent2"/>
              </a:solidFill>
              <a:latin typeface="Century Gothic" panose="020B0502020202020204" pitchFamily="34" charset="0"/>
            </a:endParaRPr>
          </a:p>
          <a:p>
            <a:pPr lvl="0" algn="ctr"/>
            <a:endParaRPr lang="en-US" sz="1000" dirty="0">
              <a:solidFill>
                <a:schemeClr val="accent2"/>
              </a:solidFill>
              <a:latin typeface="Century Gothic" panose="020B0502020202020204" pitchFamily="34" charset="0"/>
            </a:endParaRPr>
          </a:p>
          <a:p>
            <a:pPr lvl="0" algn="ctr"/>
            <a:endParaRPr lang="en-US" sz="1000" dirty="0">
              <a:solidFill>
                <a:schemeClr val="accent2"/>
              </a:solidFill>
              <a:latin typeface="Century Gothic" panose="020B0502020202020204" pitchFamily="34" charset="0"/>
            </a:endParaRPr>
          </a:p>
          <a:p>
            <a:pPr lvl="0" algn="ctr"/>
            <a:endParaRPr lang="en-US" sz="1000" dirty="0">
              <a:solidFill>
                <a:schemeClr val="accent2"/>
              </a:solidFill>
              <a:latin typeface="Century Gothic" panose="020B0502020202020204" pitchFamily="34" charset="0"/>
            </a:endParaRPr>
          </a:p>
          <a:p>
            <a:pPr lvl="0" algn="ctr"/>
            <a:r>
              <a:rPr lang="en-US" sz="1000" dirty="0">
                <a:solidFill>
                  <a:schemeClr val="accent1"/>
                </a:solidFill>
                <a:latin typeface="Century Gothic" panose="020B0502020202020204" pitchFamily="34" charset="0"/>
              </a:rPr>
              <a:t>Set surcharge rates by early payment discount periods</a:t>
            </a:r>
          </a:p>
          <a:p>
            <a:pPr lvl="0" algn="ctr"/>
            <a:endParaRPr lang="en-US" sz="1000" dirty="0">
              <a:solidFill>
                <a:schemeClr val="accent2"/>
              </a:solidFill>
              <a:latin typeface="Century Gothic" panose="020B0502020202020204" pitchFamily="34" charset="0"/>
            </a:endParaRPr>
          </a:p>
        </p:txBody>
      </p:sp>
      <p:sp>
        <p:nvSpPr>
          <p:cNvPr id="9" name="Rectangle 8">
            <a:extLst>
              <a:ext uri="{FF2B5EF4-FFF2-40B4-BE49-F238E27FC236}">
                <a16:creationId xmlns:a16="http://schemas.microsoft.com/office/drawing/2014/main" id="{76D05FEA-1FBB-7D42-8D80-34229AA50B43}"/>
              </a:ext>
            </a:extLst>
          </p:cNvPr>
          <p:cNvSpPr/>
          <p:nvPr/>
        </p:nvSpPr>
        <p:spPr>
          <a:xfrm>
            <a:off x="2851372" y="2847548"/>
            <a:ext cx="1665749" cy="1631216"/>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pPr algn="ctr"/>
            <a:r>
              <a:rPr lang="en-US" sz="1000" dirty="0">
                <a:solidFill>
                  <a:schemeClr val="accent2"/>
                </a:solidFill>
                <a:latin typeface="Century Gothic" panose="020B0502020202020204" pitchFamily="34" charset="0"/>
              </a:rPr>
              <a:t>Surcharge by customer type or payment method</a:t>
            </a:r>
          </a:p>
          <a:p>
            <a:pPr algn="ctr"/>
            <a:endParaRPr lang="en-US" sz="1000" dirty="0">
              <a:solidFill>
                <a:schemeClr val="accent2"/>
              </a:solidFill>
              <a:latin typeface="Century Gothic" panose="020B0502020202020204" pitchFamily="34" charset="0"/>
            </a:endParaRPr>
          </a:p>
          <a:p>
            <a:pPr algn="ctr"/>
            <a:endParaRPr lang="en-US" sz="1000" dirty="0">
              <a:solidFill>
                <a:schemeClr val="accent2"/>
              </a:solidFill>
              <a:latin typeface="Century Gothic" panose="020B0502020202020204" pitchFamily="34" charset="0"/>
            </a:endParaRPr>
          </a:p>
          <a:p>
            <a:pPr algn="ctr"/>
            <a:endParaRPr lang="en-US" sz="1000" dirty="0">
              <a:solidFill>
                <a:schemeClr val="accent2"/>
              </a:solidFill>
              <a:latin typeface="Century Gothic" panose="020B0502020202020204" pitchFamily="34" charset="0"/>
            </a:endParaRPr>
          </a:p>
          <a:p>
            <a:pPr algn="ctr"/>
            <a:r>
              <a:rPr lang="en-US" sz="1000" dirty="0">
                <a:solidFill>
                  <a:schemeClr val="accent1"/>
                </a:solidFill>
                <a:latin typeface="Century Gothic" panose="020B0502020202020204" pitchFamily="34" charset="0"/>
              </a:rPr>
              <a:t>Avoid surcharging top customers and SUA card payers</a:t>
            </a:r>
          </a:p>
          <a:p>
            <a:pPr algn="ctr"/>
            <a:endParaRPr lang="en-US" sz="1000" dirty="0">
              <a:solidFill>
                <a:schemeClr val="accent2"/>
              </a:solidFill>
              <a:latin typeface="Century Gothic" panose="020B0502020202020204" pitchFamily="34" charset="0"/>
            </a:endParaRPr>
          </a:p>
        </p:txBody>
      </p:sp>
      <p:sp>
        <p:nvSpPr>
          <p:cNvPr id="10" name="Rectangle 9">
            <a:extLst>
              <a:ext uri="{FF2B5EF4-FFF2-40B4-BE49-F238E27FC236}">
                <a16:creationId xmlns:a16="http://schemas.microsoft.com/office/drawing/2014/main" id="{18885CA3-C336-A043-8009-27CD0572AF6B}"/>
              </a:ext>
            </a:extLst>
          </p:cNvPr>
          <p:cNvSpPr/>
          <p:nvPr/>
        </p:nvSpPr>
        <p:spPr>
          <a:xfrm>
            <a:off x="4688934" y="2847548"/>
            <a:ext cx="1645920" cy="1631216"/>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pPr algn="ctr"/>
            <a:r>
              <a:rPr lang="en-US" sz="1000" dirty="0">
                <a:solidFill>
                  <a:schemeClr val="accent2"/>
                </a:solidFill>
                <a:latin typeface="Century Gothic" panose="020B0502020202020204" pitchFamily="34" charset="0"/>
              </a:rPr>
              <a:t>Surcharge by order size or product</a:t>
            </a:r>
          </a:p>
          <a:p>
            <a:pPr algn="ctr"/>
            <a:endParaRPr lang="en-US" sz="1000" dirty="0">
              <a:solidFill>
                <a:schemeClr val="accent2"/>
              </a:solidFill>
              <a:latin typeface="Century Gothic" panose="020B0502020202020204" pitchFamily="34" charset="0"/>
            </a:endParaRPr>
          </a:p>
          <a:p>
            <a:pPr algn="ctr"/>
            <a:endParaRPr lang="en-US" sz="1000" dirty="0">
              <a:solidFill>
                <a:schemeClr val="accent2"/>
              </a:solidFill>
              <a:latin typeface="Century Gothic" panose="020B0502020202020204" pitchFamily="34" charset="0"/>
            </a:endParaRPr>
          </a:p>
          <a:p>
            <a:pPr algn="ctr"/>
            <a:endParaRPr lang="en-US" sz="1000" dirty="0">
              <a:solidFill>
                <a:schemeClr val="accent2"/>
              </a:solidFill>
              <a:latin typeface="Century Gothic" panose="020B0502020202020204" pitchFamily="34" charset="0"/>
            </a:endParaRPr>
          </a:p>
          <a:p>
            <a:pPr algn="ctr"/>
            <a:endParaRPr lang="en-US" sz="1000" dirty="0">
              <a:solidFill>
                <a:schemeClr val="accent2"/>
              </a:solidFill>
              <a:latin typeface="Century Gothic" panose="020B0502020202020204" pitchFamily="34" charset="0"/>
            </a:endParaRPr>
          </a:p>
          <a:p>
            <a:pPr algn="ctr"/>
            <a:r>
              <a:rPr lang="en-US" sz="1000" dirty="0">
                <a:solidFill>
                  <a:schemeClr val="accent1"/>
                </a:solidFill>
                <a:latin typeface="Century Gothic" panose="020B0502020202020204" pitchFamily="34" charset="0"/>
              </a:rPr>
              <a:t>Set surcharging by order value, product line, or business unit</a:t>
            </a:r>
          </a:p>
          <a:p>
            <a:pPr algn="ctr"/>
            <a:endParaRPr lang="en-US" sz="1000" dirty="0">
              <a:solidFill>
                <a:schemeClr val="accent2"/>
              </a:solidFill>
              <a:latin typeface="Century Gothic" panose="020B0502020202020204" pitchFamily="34" charset="0"/>
            </a:endParaRPr>
          </a:p>
        </p:txBody>
      </p:sp>
      <p:sp>
        <p:nvSpPr>
          <p:cNvPr id="11" name="Rectangle 10">
            <a:extLst>
              <a:ext uri="{FF2B5EF4-FFF2-40B4-BE49-F238E27FC236}">
                <a16:creationId xmlns:a16="http://schemas.microsoft.com/office/drawing/2014/main" id="{50E97BFB-2ED5-6C47-A6B3-D08FAC2DB8A2}"/>
              </a:ext>
            </a:extLst>
          </p:cNvPr>
          <p:cNvSpPr/>
          <p:nvPr/>
        </p:nvSpPr>
        <p:spPr>
          <a:xfrm>
            <a:off x="6568721" y="2847548"/>
            <a:ext cx="1645920" cy="1631216"/>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pPr algn="ctr"/>
            <a:r>
              <a:rPr lang="en-US" sz="1000" dirty="0">
                <a:solidFill>
                  <a:schemeClr val="accent2"/>
                </a:solidFill>
                <a:latin typeface="Century Gothic" panose="020B0502020202020204" pitchFamily="34" charset="0"/>
              </a:rPr>
              <a:t>Surcharge certain locations or payment channels</a:t>
            </a:r>
          </a:p>
          <a:p>
            <a:pPr algn="ctr"/>
            <a:endParaRPr lang="en-US" sz="1000" dirty="0">
              <a:solidFill>
                <a:schemeClr val="accent2"/>
              </a:solidFill>
              <a:latin typeface="Century Gothic" panose="020B0502020202020204" pitchFamily="34" charset="0"/>
            </a:endParaRPr>
          </a:p>
          <a:p>
            <a:pPr algn="ctr"/>
            <a:endParaRPr lang="en-US" sz="1000" dirty="0">
              <a:solidFill>
                <a:schemeClr val="accent2"/>
              </a:solidFill>
              <a:latin typeface="Century Gothic" panose="020B0502020202020204" pitchFamily="34" charset="0"/>
            </a:endParaRPr>
          </a:p>
          <a:p>
            <a:pPr algn="ctr"/>
            <a:endParaRPr lang="en-US" sz="1000" dirty="0">
              <a:solidFill>
                <a:schemeClr val="accent2"/>
              </a:solidFill>
              <a:latin typeface="Century Gothic" panose="020B0502020202020204" pitchFamily="34" charset="0"/>
            </a:endParaRPr>
          </a:p>
          <a:p>
            <a:pPr algn="ctr"/>
            <a:r>
              <a:rPr lang="en-US" sz="1000" dirty="0">
                <a:solidFill>
                  <a:schemeClr val="accent1"/>
                </a:solidFill>
                <a:latin typeface="Century Gothic" panose="020B0502020202020204" pitchFamily="34" charset="0"/>
              </a:rPr>
              <a:t>Allow general managers or sales agents flexibility to surcharge</a:t>
            </a:r>
          </a:p>
        </p:txBody>
      </p:sp>
      <p:sp>
        <p:nvSpPr>
          <p:cNvPr id="14" name="Rectangle 13">
            <a:extLst>
              <a:ext uri="{FF2B5EF4-FFF2-40B4-BE49-F238E27FC236}">
                <a16:creationId xmlns:a16="http://schemas.microsoft.com/office/drawing/2014/main" id="{1F792B81-E374-4540-87D2-0C1B07D9ABE7}"/>
              </a:ext>
            </a:extLst>
          </p:cNvPr>
          <p:cNvSpPr/>
          <p:nvPr/>
        </p:nvSpPr>
        <p:spPr>
          <a:xfrm>
            <a:off x="929360" y="2139016"/>
            <a:ext cx="1645920" cy="461665"/>
          </a:xfrm>
          <a:prstGeom prst="rect">
            <a:avLst/>
          </a:prstGeom>
        </p:spPr>
        <p:txBody>
          <a:bodyPr wrap="square">
            <a:spAutoFit/>
          </a:bodyPr>
          <a:lstStyle/>
          <a:p>
            <a:pPr lvl="0" algn="ctr"/>
            <a:r>
              <a:rPr lang="en-US" sz="1200" b="1" dirty="0">
                <a:solidFill>
                  <a:schemeClr val="accent2"/>
                </a:solidFill>
                <a:latin typeface="Century Gothic" panose="020B0502020202020204" pitchFamily="34" charset="0"/>
              </a:rPr>
              <a:t>On Account vs. COD</a:t>
            </a:r>
          </a:p>
        </p:txBody>
      </p:sp>
      <p:sp>
        <p:nvSpPr>
          <p:cNvPr id="15" name="Rectangle 14">
            <a:extLst>
              <a:ext uri="{FF2B5EF4-FFF2-40B4-BE49-F238E27FC236}">
                <a16:creationId xmlns:a16="http://schemas.microsoft.com/office/drawing/2014/main" id="{792411EE-204C-2A45-945B-329B527BAFF7}"/>
              </a:ext>
            </a:extLst>
          </p:cNvPr>
          <p:cNvSpPr/>
          <p:nvPr/>
        </p:nvSpPr>
        <p:spPr>
          <a:xfrm>
            <a:off x="2760840" y="2139016"/>
            <a:ext cx="1742533" cy="276999"/>
          </a:xfrm>
          <a:prstGeom prst="rect">
            <a:avLst/>
          </a:prstGeom>
        </p:spPr>
        <p:txBody>
          <a:bodyPr wrap="square">
            <a:spAutoFit/>
          </a:bodyPr>
          <a:lstStyle/>
          <a:p>
            <a:pPr lvl="0" algn="ctr"/>
            <a:r>
              <a:rPr lang="en-US" sz="1200" b="1" dirty="0">
                <a:solidFill>
                  <a:schemeClr val="accent2"/>
                </a:solidFill>
                <a:latin typeface="Century Gothic" panose="020B0502020202020204" pitchFamily="34" charset="0"/>
              </a:rPr>
              <a:t>Specific Customers</a:t>
            </a:r>
          </a:p>
        </p:txBody>
      </p:sp>
      <p:sp>
        <p:nvSpPr>
          <p:cNvPr id="16" name="Rectangle 15">
            <a:extLst>
              <a:ext uri="{FF2B5EF4-FFF2-40B4-BE49-F238E27FC236}">
                <a16:creationId xmlns:a16="http://schemas.microsoft.com/office/drawing/2014/main" id="{A8DA35C0-9CDA-4B41-B74F-A200DDD89324}"/>
              </a:ext>
            </a:extLst>
          </p:cNvPr>
          <p:cNvSpPr/>
          <p:nvPr/>
        </p:nvSpPr>
        <p:spPr>
          <a:xfrm>
            <a:off x="4688934" y="2139016"/>
            <a:ext cx="1645920" cy="646331"/>
          </a:xfrm>
          <a:prstGeom prst="rect">
            <a:avLst/>
          </a:prstGeom>
        </p:spPr>
        <p:txBody>
          <a:bodyPr wrap="square">
            <a:spAutoFit/>
          </a:bodyPr>
          <a:lstStyle/>
          <a:p>
            <a:pPr lvl="0" algn="ctr"/>
            <a:r>
              <a:rPr lang="en-US" sz="1200" b="1" dirty="0">
                <a:solidFill>
                  <a:schemeClr val="accent2"/>
                </a:solidFill>
                <a:latin typeface="Century Gothic" panose="020B0502020202020204" pitchFamily="34" charset="0"/>
              </a:rPr>
              <a:t>Specific Order Values, Product Lines</a:t>
            </a:r>
          </a:p>
        </p:txBody>
      </p:sp>
      <p:sp>
        <p:nvSpPr>
          <p:cNvPr id="17" name="Rectangle 16">
            <a:extLst>
              <a:ext uri="{FF2B5EF4-FFF2-40B4-BE49-F238E27FC236}">
                <a16:creationId xmlns:a16="http://schemas.microsoft.com/office/drawing/2014/main" id="{059F71D0-04F7-F04B-8028-D342CD6E5FC5}"/>
              </a:ext>
            </a:extLst>
          </p:cNvPr>
          <p:cNvSpPr/>
          <p:nvPr/>
        </p:nvSpPr>
        <p:spPr>
          <a:xfrm>
            <a:off x="6568721" y="2139016"/>
            <a:ext cx="1645920" cy="276999"/>
          </a:xfrm>
          <a:prstGeom prst="rect">
            <a:avLst/>
          </a:prstGeom>
        </p:spPr>
        <p:txBody>
          <a:bodyPr wrap="square">
            <a:spAutoFit/>
          </a:bodyPr>
          <a:lstStyle/>
          <a:p>
            <a:pPr lvl="0" algn="ctr"/>
            <a:r>
              <a:rPr lang="en-US" sz="1200" b="1" dirty="0">
                <a:solidFill>
                  <a:schemeClr val="accent2"/>
                </a:solidFill>
                <a:latin typeface="Century Gothic" panose="020B0502020202020204" pitchFamily="34" charset="0"/>
              </a:rPr>
              <a:t>Certain Locations</a:t>
            </a:r>
          </a:p>
        </p:txBody>
      </p:sp>
      <p:pic>
        <p:nvPicPr>
          <p:cNvPr id="18" name="Graphic 17">
            <a:extLst>
              <a:ext uri="{FF2B5EF4-FFF2-40B4-BE49-F238E27FC236}">
                <a16:creationId xmlns:a16="http://schemas.microsoft.com/office/drawing/2014/main" id="{F741F816-D8E9-174B-8D45-0C9235EE7F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49226" y="1600470"/>
            <a:ext cx="484909" cy="404091"/>
          </a:xfrm>
          <a:prstGeom prst="rect">
            <a:avLst/>
          </a:prstGeom>
        </p:spPr>
      </p:pic>
      <p:pic>
        <p:nvPicPr>
          <p:cNvPr id="20" name="Graphic 19">
            <a:extLst>
              <a:ext uri="{FF2B5EF4-FFF2-40B4-BE49-F238E27FC236}">
                <a16:creationId xmlns:a16="http://schemas.microsoft.com/office/drawing/2014/main" id="{49B79CD5-23ED-6E48-BCC5-8A68C84695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18515" y="1594697"/>
            <a:ext cx="427182" cy="415636"/>
          </a:xfrm>
          <a:prstGeom prst="rect">
            <a:avLst/>
          </a:prstGeom>
        </p:spPr>
      </p:pic>
      <p:pic>
        <p:nvPicPr>
          <p:cNvPr id="21" name="Graphic 20">
            <a:extLst>
              <a:ext uri="{FF2B5EF4-FFF2-40B4-BE49-F238E27FC236}">
                <a16:creationId xmlns:a16="http://schemas.microsoft.com/office/drawing/2014/main" id="{40CD8A68-5AB2-D84D-8A54-855C8219FC3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44502" y="1623561"/>
            <a:ext cx="415636" cy="357909"/>
          </a:xfrm>
          <a:prstGeom prst="rect">
            <a:avLst/>
          </a:prstGeom>
        </p:spPr>
      </p:pic>
      <p:pic>
        <p:nvPicPr>
          <p:cNvPr id="22" name="Graphic 21">
            <a:extLst>
              <a:ext uri="{FF2B5EF4-FFF2-40B4-BE49-F238E27FC236}">
                <a16:creationId xmlns:a16="http://schemas.microsoft.com/office/drawing/2014/main" id="{5727F95D-264B-794F-B25F-435A5C0CAAE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98305" y="1588924"/>
            <a:ext cx="427182" cy="427182"/>
          </a:xfrm>
          <a:prstGeom prst="rect">
            <a:avLst/>
          </a:prstGeom>
        </p:spPr>
      </p:pic>
      <p:sp>
        <p:nvSpPr>
          <p:cNvPr id="23" name="Slide Number Placeholder 2">
            <a:extLst>
              <a:ext uri="{FF2B5EF4-FFF2-40B4-BE49-F238E27FC236}">
                <a16:creationId xmlns:a16="http://schemas.microsoft.com/office/drawing/2014/main" id="{EF00AEA9-4867-42C0-AC43-4ED00F329458}"/>
              </a:ext>
            </a:extLst>
          </p:cNvPr>
          <p:cNvSpPr txBox="1">
            <a:spLocks/>
          </p:cNvSpPr>
          <p:nvPr/>
        </p:nvSpPr>
        <p:spPr>
          <a:xfrm>
            <a:off x="0" y="4917939"/>
            <a:ext cx="555565" cy="273844"/>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19354FB-B65D-304A-87F1-1F203383217A}" type="slidenum">
              <a:rPr lang="en-US" smtClean="0"/>
              <a:pPr algn="ctr"/>
              <a:t>18</a:t>
            </a:fld>
            <a:endParaRPr lang="en-US" dirty="0"/>
          </a:p>
        </p:txBody>
      </p:sp>
      <p:sp>
        <p:nvSpPr>
          <p:cNvPr id="3" name="TextBox 2">
            <a:extLst>
              <a:ext uri="{FF2B5EF4-FFF2-40B4-BE49-F238E27FC236}">
                <a16:creationId xmlns:a16="http://schemas.microsoft.com/office/drawing/2014/main" id="{73E5E71C-3B2E-44E8-A271-5DB03CB18339}"/>
              </a:ext>
            </a:extLst>
          </p:cNvPr>
          <p:cNvSpPr txBox="1"/>
          <p:nvPr/>
        </p:nvSpPr>
        <p:spPr>
          <a:xfrm>
            <a:off x="555565" y="752155"/>
            <a:ext cx="7990193" cy="338554"/>
          </a:xfrm>
          <a:prstGeom prst="rect">
            <a:avLst/>
          </a:prstGeom>
          <a:noFill/>
        </p:spPr>
        <p:txBody>
          <a:bodyPr wrap="square" rtlCol="0">
            <a:spAutoFit/>
          </a:bodyPr>
          <a:lstStyle/>
          <a:p>
            <a:r>
              <a:rPr lang="en-US" sz="1600" dirty="0">
                <a:latin typeface="Century Gothic" panose="020B0502020202020204" pitchFamily="34" charset="0"/>
              </a:rPr>
              <a:t>Tailor surcharging to your business with </a:t>
            </a:r>
            <a:r>
              <a:rPr lang="en-US" sz="1600" dirty="0">
                <a:solidFill>
                  <a:schemeClr val="accent1"/>
                </a:solidFill>
                <a:latin typeface="Century Gothic" panose="020B0502020202020204" pitchFamily="34" charset="0"/>
              </a:rPr>
              <a:t>Inter</a:t>
            </a:r>
            <a:r>
              <a:rPr lang="en-US" sz="1600" dirty="0">
                <a:latin typeface="Century Gothic" panose="020B0502020202020204" pitchFamily="34" charset="0"/>
              </a:rPr>
              <a:t>Payments</a:t>
            </a:r>
          </a:p>
        </p:txBody>
      </p:sp>
    </p:spTree>
    <p:extLst>
      <p:ext uri="{BB962C8B-B14F-4D97-AF65-F5344CB8AC3E}">
        <p14:creationId xmlns:p14="http://schemas.microsoft.com/office/powerpoint/2010/main" val="3605953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ypes of Flooring Made Simple: The Complete 2022 Guide | FlooringStores">
            <a:extLst>
              <a:ext uri="{FF2B5EF4-FFF2-40B4-BE49-F238E27FC236}">
                <a16:creationId xmlns:a16="http://schemas.microsoft.com/office/drawing/2014/main" id="{EBFF05C8-8C31-9B29-85C9-761EBB150A45}"/>
              </a:ext>
            </a:extLst>
          </p:cNvPr>
          <p:cNvPicPr>
            <a:picLocks noChangeAspect="1" noChangeArrowheads="1"/>
          </p:cNvPicPr>
          <p:nvPr/>
        </p:nvPicPr>
        <p:blipFill>
          <a:blip r:embed="rId2">
            <a:alphaModFix amt="11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448952" y="1011937"/>
            <a:ext cx="4133352" cy="347787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CCB12947-8ADA-5C40-83A4-128F56D3D38C}"/>
              </a:ext>
            </a:extLst>
          </p:cNvPr>
          <p:cNvSpPr>
            <a:spLocks noGrp="1"/>
          </p:cNvSpPr>
          <p:nvPr>
            <p:ph type="title"/>
          </p:nvPr>
        </p:nvSpPr>
        <p:spPr/>
        <p:txBody>
          <a:bodyPr anchor="t"/>
          <a:lstStyle/>
          <a:p>
            <a:pPr algn="l"/>
            <a:r>
              <a:rPr lang="en-US" dirty="0"/>
              <a:t>Case Study: Supplier recovers $360k in &lt;30 days</a:t>
            </a:r>
          </a:p>
        </p:txBody>
      </p:sp>
      <p:graphicFrame>
        <p:nvGraphicFramePr>
          <p:cNvPr id="6" name="Table 4">
            <a:extLst>
              <a:ext uri="{FF2B5EF4-FFF2-40B4-BE49-F238E27FC236}">
                <a16:creationId xmlns:a16="http://schemas.microsoft.com/office/drawing/2014/main" id="{18A7850E-F2E1-4809-A9AE-F31B29DFF164}"/>
              </a:ext>
            </a:extLst>
          </p:cNvPr>
          <p:cNvGraphicFramePr>
            <a:graphicFrameLocks noGrp="1"/>
          </p:cNvGraphicFramePr>
          <p:nvPr>
            <p:extLst>
              <p:ext uri="{D42A27DB-BD31-4B8C-83A1-F6EECF244321}">
                <p14:modId xmlns:p14="http://schemas.microsoft.com/office/powerpoint/2010/main" val="3012863827"/>
              </p:ext>
            </p:extLst>
          </p:nvPr>
        </p:nvGraphicFramePr>
        <p:xfrm>
          <a:off x="6792085" y="780531"/>
          <a:ext cx="1611782" cy="1397523"/>
        </p:xfrm>
        <a:graphic>
          <a:graphicData uri="http://schemas.openxmlformats.org/drawingml/2006/table">
            <a:tbl>
              <a:tblPr firstRow="1" bandRow="1">
                <a:tableStyleId>{85BE263C-DBD7-4A20-BB59-AAB30ACAA65A}</a:tableStyleId>
              </a:tblPr>
              <a:tblGrid>
                <a:gridCol w="1611782">
                  <a:extLst>
                    <a:ext uri="{9D8B030D-6E8A-4147-A177-3AD203B41FA5}">
                      <a16:colId xmlns:a16="http://schemas.microsoft.com/office/drawing/2014/main" val="3235095392"/>
                    </a:ext>
                  </a:extLst>
                </a:gridCol>
              </a:tblGrid>
              <a:tr h="311021">
                <a:tc>
                  <a:txBody>
                    <a:bodyPr/>
                    <a:lstStyle/>
                    <a:p>
                      <a:pPr algn="ctr"/>
                      <a:r>
                        <a:rPr lang="en-US" b="0" dirty="0">
                          <a:latin typeface="Century Gothic" panose="020B0502020202020204" pitchFamily="34" charset="0"/>
                        </a:rPr>
                        <a:t>Surcharged Payment channels</a:t>
                      </a: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494894333"/>
                  </a:ext>
                </a:extLst>
              </a:tr>
              <a:tr h="688863">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dirty="0">
                          <a:solidFill>
                            <a:schemeClr val="tx1"/>
                          </a:solidFill>
                          <a:latin typeface="Century Gothic"/>
                          <a:ea typeface="Century Gothic"/>
                          <a:cs typeface="Century Gothic"/>
                          <a:sym typeface="Century Gothic"/>
                        </a:rPr>
                        <a:t>Online website </a:t>
                      </a:r>
                    </a:p>
                    <a:p>
                      <a:pPr marL="0" marR="0" lvl="0" indent="0" algn="ctr" rtl="0">
                        <a:lnSpc>
                          <a:spcPct val="100000"/>
                        </a:lnSpc>
                        <a:spcBef>
                          <a:spcPts val="0"/>
                        </a:spcBef>
                        <a:spcAft>
                          <a:spcPts val="0"/>
                        </a:spcAft>
                        <a:buClr>
                          <a:srgbClr val="000000"/>
                        </a:buClr>
                        <a:buSzPts val="1400"/>
                        <a:buFont typeface="Arial"/>
                        <a:buNone/>
                      </a:pPr>
                      <a:r>
                        <a:rPr lang="en-US" sz="1200" b="1" u="none" strike="noStrike" cap="none" dirty="0">
                          <a:solidFill>
                            <a:schemeClr val="tx1"/>
                          </a:solidFill>
                          <a:latin typeface="Century Gothic"/>
                          <a:ea typeface="Century Gothic"/>
                          <a:cs typeface="Century Gothic"/>
                          <a:sym typeface="Century Gothic"/>
                        </a:rPr>
                        <a:t>&amp; In Store</a:t>
                      </a:r>
                    </a:p>
                    <a:p>
                      <a:pPr marL="0" marR="0" lvl="0" indent="0" algn="ctr" rtl="0">
                        <a:lnSpc>
                          <a:spcPct val="100000"/>
                        </a:lnSpc>
                        <a:spcBef>
                          <a:spcPts val="0"/>
                        </a:spcBef>
                        <a:spcAft>
                          <a:spcPts val="0"/>
                        </a:spcAft>
                        <a:buClr>
                          <a:srgbClr val="000000"/>
                        </a:buClr>
                        <a:buSzPts val="1400"/>
                        <a:buFont typeface="Arial"/>
                        <a:buNone/>
                      </a:pPr>
                      <a:endParaRPr sz="1200" dirty="0">
                        <a:solidFill>
                          <a:schemeClr val="tx1"/>
                        </a:solidFill>
                      </a:endParaRPr>
                    </a:p>
                  </a:txBody>
                  <a:tcPr marL="26300" marR="26300" marT="26300" marB="263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976410039"/>
                  </a:ext>
                </a:extLst>
              </a:tr>
            </a:tbl>
          </a:graphicData>
        </a:graphic>
      </p:graphicFrame>
      <p:graphicFrame>
        <p:nvGraphicFramePr>
          <p:cNvPr id="7" name="Table 4">
            <a:extLst>
              <a:ext uri="{FF2B5EF4-FFF2-40B4-BE49-F238E27FC236}">
                <a16:creationId xmlns:a16="http://schemas.microsoft.com/office/drawing/2014/main" id="{B05BF9EC-D52D-480C-BC76-D8A329E37F16}"/>
              </a:ext>
            </a:extLst>
          </p:cNvPr>
          <p:cNvGraphicFramePr>
            <a:graphicFrameLocks noGrp="1"/>
          </p:cNvGraphicFramePr>
          <p:nvPr>
            <p:extLst>
              <p:ext uri="{D42A27DB-BD31-4B8C-83A1-F6EECF244321}">
                <p14:modId xmlns:p14="http://schemas.microsoft.com/office/powerpoint/2010/main" val="2995601830"/>
              </p:ext>
            </p:extLst>
          </p:nvPr>
        </p:nvGraphicFramePr>
        <p:xfrm>
          <a:off x="6792085" y="1972314"/>
          <a:ext cx="1611782" cy="1469920"/>
        </p:xfrm>
        <a:graphic>
          <a:graphicData uri="http://schemas.openxmlformats.org/drawingml/2006/table">
            <a:tbl>
              <a:tblPr firstRow="1" bandRow="1">
                <a:tableStyleId>{85BE263C-DBD7-4A20-BB59-AAB30ACAA65A}</a:tableStyleId>
              </a:tblPr>
              <a:tblGrid>
                <a:gridCol w="1611782">
                  <a:extLst>
                    <a:ext uri="{9D8B030D-6E8A-4147-A177-3AD203B41FA5}">
                      <a16:colId xmlns:a16="http://schemas.microsoft.com/office/drawing/2014/main" val="3235095392"/>
                    </a:ext>
                  </a:extLst>
                </a:gridCol>
              </a:tblGrid>
              <a:tr h="311021">
                <a:tc>
                  <a:txBody>
                    <a:bodyPr/>
                    <a:lstStyle/>
                    <a:p>
                      <a:pPr algn="ctr"/>
                      <a:r>
                        <a:rPr lang="en-US" b="0" dirty="0">
                          <a:latin typeface="Century Gothic" panose="020B0502020202020204" pitchFamily="34" charset="0"/>
                        </a:rPr>
                        <a:t>Surcharge customizations</a:t>
                      </a: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494894333"/>
                  </a:ext>
                </a:extLst>
              </a:tr>
              <a:tr h="688863">
                <a:tc>
                  <a:txBody>
                    <a:bodyPr/>
                    <a:lstStyle/>
                    <a:p>
                      <a:pPr marL="0" marR="0" lvl="0" indent="0" algn="ctr" rtl="0">
                        <a:lnSpc>
                          <a:spcPct val="100000"/>
                        </a:lnSpc>
                        <a:spcBef>
                          <a:spcPts val="0"/>
                        </a:spcBef>
                        <a:spcAft>
                          <a:spcPts val="0"/>
                        </a:spcAft>
                        <a:buClr>
                          <a:srgbClr val="000000"/>
                        </a:buClr>
                        <a:buSzPts val="1400"/>
                        <a:buFont typeface="Arial"/>
                        <a:buNone/>
                      </a:pPr>
                      <a:endParaRPr lang="en-US" sz="1200" b="1" u="none" strike="noStrike" cap="none" dirty="0">
                        <a:solidFill>
                          <a:schemeClr val="tx1"/>
                        </a:solidFill>
                        <a:latin typeface="Century Gothic"/>
                        <a:sym typeface="Century Gothic"/>
                      </a:endParaRPr>
                    </a:p>
                    <a:p>
                      <a:pPr marL="171450" marR="0" lvl="0" indent="-171450" algn="ctr" rtl="0">
                        <a:lnSpc>
                          <a:spcPct val="100000"/>
                        </a:lnSpc>
                        <a:spcBef>
                          <a:spcPts val="0"/>
                        </a:spcBef>
                        <a:spcAft>
                          <a:spcPts val="0"/>
                        </a:spcAft>
                        <a:buClr>
                          <a:srgbClr val="000000"/>
                        </a:buClr>
                        <a:buSzPts val="1400"/>
                        <a:buFontTx/>
                        <a:buChar char="-"/>
                      </a:pPr>
                      <a:r>
                        <a:rPr lang="en-US" sz="1200" b="1" u="none" strike="noStrike" cap="none" dirty="0">
                          <a:solidFill>
                            <a:schemeClr val="tx1"/>
                          </a:solidFill>
                          <a:latin typeface="Century Gothic"/>
                          <a:sym typeface="Century Gothic"/>
                        </a:rPr>
                        <a:t>No sample orders</a:t>
                      </a:r>
                    </a:p>
                    <a:p>
                      <a:pPr marL="171450" marR="0" lvl="0" indent="-171450" algn="ctr" rtl="0">
                        <a:lnSpc>
                          <a:spcPct val="100000"/>
                        </a:lnSpc>
                        <a:spcBef>
                          <a:spcPts val="0"/>
                        </a:spcBef>
                        <a:spcAft>
                          <a:spcPts val="0"/>
                        </a:spcAft>
                        <a:buClr>
                          <a:srgbClr val="000000"/>
                        </a:buClr>
                        <a:buSzPts val="1400"/>
                        <a:buFontTx/>
                        <a:buChar char="-"/>
                      </a:pPr>
                      <a:r>
                        <a:rPr lang="en-US" sz="1200" b="1" u="none" strike="noStrike" cap="none" dirty="0">
                          <a:solidFill>
                            <a:schemeClr val="tx1"/>
                          </a:solidFill>
                          <a:latin typeface="Century Gothic"/>
                          <a:sym typeface="Century Gothic"/>
                        </a:rPr>
                        <a:t>Certain customers</a:t>
                      </a:r>
                    </a:p>
                    <a:p>
                      <a:pPr marL="0" marR="0" lvl="0" indent="0" algn="ctr" rtl="0">
                        <a:lnSpc>
                          <a:spcPct val="100000"/>
                        </a:lnSpc>
                        <a:spcBef>
                          <a:spcPts val="0"/>
                        </a:spcBef>
                        <a:spcAft>
                          <a:spcPts val="0"/>
                        </a:spcAft>
                        <a:buClr>
                          <a:srgbClr val="000000"/>
                        </a:buClr>
                        <a:buSzPts val="1400"/>
                        <a:buFont typeface="Arial"/>
                        <a:buNone/>
                      </a:pPr>
                      <a:endParaRPr lang="en-US" sz="1200" b="1" u="none" strike="noStrike" cap="none" dirty="0">
                        <a:solidFill>
                          <a:schemeClr val="tx1"/>
                        </a:solidFill>
                        <a:latin typeface="Century Gothic"/>
                        <a:sym typeface="Century Gothic"/>
                      </a:endParaRPr>
                    </a:p>
                    <a:p>
                      <a:pPr marL="0" marR="0" lvl="0" indent="0" algn="ctr" rtl="0">
                        <a:lnSpc>
                          <a:spcPct val="100000"/>
                        </a:lnSpc>
                        <a:spcBef>
                          <a:spcPts val="0"/>
                        </a:spcBef>
                        <a:spcAft>
                          <a:spcPts val="0"/>
                        </a:spcAft>
                        <a:buClr>
                          <a:srgbClr val="000000"/>
                        </a:buClr>
                        <a:buSzPts val="1400"/>
                        <a:buFont typeface="Arial"/>
                        <a:buNone/>
                      </a:pPr>
                      <a:endParaRPr sz="1200" dirty="0">
                        <a:solidFill>
                          <a:schemeClr val="tx1"/>
                        </a:solidFill>
                      </a:endParaRPr>
                    </a:p>
                  </a:txBody>
                  <a:tcPr marL="26300" marR="26300" marT="26300" marB="263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976410039"/>
                  </a:ext>
                </a:extLst>
              </a:tr>
            </a:tbl>
          </a:graphicData>
        </a:graphic>
      </p:graphicFrame>
      <p:graphicFrame>
        <p:nvGraphicFramePr>
          <p:cNvPr id="8" name="Table 4">
            <a:extLst>
              <a:ext uri="{FF2B5EF4-FFF2-40B4-BE49-F238E27FC236}">
                <a16:creationId xmlns:a16="http://schemas.microsoft.com/office/drawing/2014/main" id="{49F10503-BB33-4BC1-9454-D3B5FF1A47C3}"/>
              </a:ext>
            </a:extLst>
          </p:cNvPr>
          <p:cNvGraphicFramePr>
            <a:graphicFrameLocks noGrp="1"/>
          </p:cNvGraphicFramePr>
          <p:nvPr>
            <p:extLst>
              <p:ext uri="{D42A27DB-BD31-4B8C-83A1-F6EECF244321}">
                <p14:modId xmlns:p14="http://schemas.microsoft.com/office/powerpoint/2010/main" val="3121005361"/>
              </p:ext>
            </p:extLst>
          </p:nvPr>
        </p:nvGraphicFramePr>
        <p:xfrm>
          <a:off x="6792085" y="3379893"/>
          <a:ext cx="1611782" cy="1386508"/>
        </p:xfrm>
        <a:graphic>
          <a:graphicData uri="http://schemas.openxmlformats.org/drawingml/2006/table">
            <a:tbl>
              <a:tblPr firstRow="1" bandRow="1">
                <a:tableStyleId>{85BE263C-DBD7-4A20-BB59-AAB30ACAA65A}</a:tableStyleId>
              </a:tblPr>
              <a:tblGrid>
                <a:gridCol w="1611782">
                  <a:extLst>
                    <a:ext uri="{9D8B030D-6E8A-4147-A177-3AD203B41FA5}">
                      <a16:colId xmlns:a16="http://schemas.microsoft.com/office/drawing/2014/main" val="3235095392"/>
                    </a:ext>
                  </a:extLst>
                </a:gridCol>
              </a:tblGrid>
              <a:tr h="697329">
                <a:tc>
                  <a:txBody>
                    <a:bodyPr/>
                    <a:lstStyle/>
                    <a:p>
                      <a:pPr algn="ctr"/>
                      <a:r>
                        <a:rPr lang="en-US" b="0" dirty="0">
                          <a:latin typeface="Century Gothic" panose="020B0502020202020204" pitchFamily="34" charset="0"/>
                        </a:rPr>
                        <a:t>Surcharged Payment Methods</a:t>
                      </a: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494894333"/>
                  </a:ext>
                </a:extLst>
              </a:tr>
              <a:tr h="677848">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dirty="0">
                          <a:solidFill>
                            <a:schemeClr val="tx1"/>
                          </a:solidFill>
                          <a:latin typeface="Century Gothic"/>
                          <a:ea typeface="Century Gothic"/>
                          <a:cs typeface="Century Gothic"/>
                          <a:sym typeface="Century Gothic"/>
                        </a:rPr>
                        <a:t>Credit &amp; SUA/P/Virtual Cards</a:t>
                      </a:r>
                      <a:endParaRPr sz="1200" dirty="0">
                        <a:solidFill>
                          <a:schemeClr val="tx1"/>
                        </a:solidFill>
                      </a:endParaRPr>
                    </a:p>
                  </a:txBody>
                  <a:tcPr marL="26300" marR="26300" marT="26300" marB="263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976410039"/>
                  </a:ext>
                </a:extLst>
              </a:tr>
            </a:tbl>
          </a:graphicData>
        </a:graphic>
      </p:graphicFrame>
      <p:sp>
        <p:nvSpPr>
          <p:cNvPr id="9" name="TextBox 8">
            <a:extLst>
              <a:ext uri="{FF2B5EF4-FFF2-40B4-BE49-F238E27FC236}">
                <a16:creationId xmlns:a16="http://schemas.microsoft.com/office/drawing/2014/main" id="{43462FE9-7799-4CF7-87E9-88C6D0667708}"/>
              </a:ext>
            </a:extLst>
          </p:cNvPr>
          <p:cNvSpPr txBox="1"/>
          <p:nvPr/>
        </p:nvSpPr>
        <p:spPr>
          <a:xfrm>
            <a:off x="2690190" y="1052975"/>
            <a:ext cx="3650875" cy="3308598"/>
          </a:xfrm>
          <a:prstGeom prst="rect">
            <a:avLst/>
          </a:prstGeom>
          <a:noFill/>
        </p:spPr>
        <p:txBody>
          <a:bodyPr wrap="square" rtlCol="0">
            <a:spAutoFit/>
          </a:bodyPr>
          <a:lstStyle/>
          <a:p>
            <a:pPr algn="ctr"/>
            <a:endParaRPr lang="en-US" sz="1100" spc="10" dirty="0">
              <a:solidFill>
                <a:schemeClr val="accent2"/>
              </a:solidFill>
              <a:latin typeface="Century Gothic" panose="020B0502020202020204" pitchFamily="34" charset="0"/>
              <a:cs typeface="Verdana"/>
            </a:endParaRPr>
          </a:p>
          <a:p>
            <a:pPr algn="ctr"/>
            <a:r>
              <a:rPr lang="en-US" sz="1100" u="sng" spc="10" dirty="0">
                <a:solidFill>
                  <a:schemeClr val="accent2"/>
                </a:solidFill>
                <a:latin typeface="Century Gothic" panose="020B0502020202020204" pitchFamily="34" charset="0"/>
                <a:cs typeface="Verdana"/>
              </a:rPr>
              <a:t>Background</a:t>
            </a:r>
          </a:p>
          <a:p>
            <a:pPr algn="ctr"/>
            <a:r>
              <a:rPr lang="en-US" sz="1100" spc="10" dirty="0">
                <a:solidFill>
                  <a:schemeClr val="accent2"/>
                </a:solidFill>
                <a:latin typeface="Century Gothic" panose="020B0502020202020204" pitchFamily="34" charset="0"/>
                <a:cs typeface="Verdana"/>
              </a:rPr>
              <a:t>Leading distributor of building materials</a:t>
            </a:r>
            <a:r>
              <a:rPr lang="en-US" sz="1100" spc="-5" dirty="0">
                <a:solidFill>
                  <a:schemeClr val="accent2"/>
                </a:solidFill>
                <a:latin typeface="Century Gothic" panose="020B0502020202020204" pitchFamily="34" charset="0"/>
                <a:cs typeface="Verdana"/>
              </a:rPr>
              <a:t> with $2bn annual total revenue</a:t>
            </a:r>
          </a:p>
          <a:p>
            <a:pPr algn="ctr"/>
            <a:endParaRPr lang="en-US" sz="1100" spc="-5" dirty="0">
              <a:solidFill>
                <a:schemeClr val="accent2"/>
              </a:solidFill>
              <a:latin typeface="Century Gothic" panose="020B0502020202020204" pitchFamily="34" charset="0"/>
              <a:cs typeface="Verdana"/>
            </a:endParaRPr>
          </a:p>
          <a:p>
            <a:pPr algn="ctr"/>
            <a:r>
              <a:rPr lang="en-US" sz="1100" u="sng" spc="-5" dirty="0">
                <a:solidFill>
                  <a:schemeClr val="accent2"/>
                </a:solidFill>
                <a:latin typeface="Century Gothic" panose="020B0502020202020204" pitchFamily="34" charset="0"/>
                <a:cs typeface="Verdana"/>
              </a:rPr>
              <a:t>Goals</a:t>
            </a:r>
            <a:endParaRPr lang="en-US" sz="1100" spc="-5" dirty="0">
              <a:solidFill>
                <a:schemeClr val="accent2"/>
              </a:solidFill>
              <a:latin typeface="Century Gothic" panose="020B0502020202020204" pitchFamily="34" charset="0"/>
              <a:cs typeface="Verdana"/>
            </a:endParaRPr>
          </a:p>
          <a:p>
            <a:pPr marL="228600" indent="-228600" algn="ctr">
              <a:buAutoNum type="arabicPeriod"/>
            </a:pPr>
            <a:r>
              <a:rPr lang="en-US" sz="1100" spc="-5" dirty="0">
                <a:solidFill>
                  <a:schemeClr val="accent2"/>
                </a:solidFill>
                <a:latin typeface="Century Gothic" panose="020B0502020202020204" pitchFamily="34" charset="0"/>
                <a:cs typeface="Verdana"/>
              </a:rPr>
              <a:t>Improve net margins</a:t>
            </a:r>
          </a:p>
          <a:p>
            <a:pPr marL="228600" indent="-228600" algn="ctr">
              <a:buAutoNum type="arabicPeriod"/>
            </a:pPr>
            <a:r>
              <a:rPr lang="en-US" sz="1100" spc="-5" dirty="0">
                <a:solidFill>
                  <a:schemeClr val="accent2"/>
                </a:solidFill>
                <a:latin typeface="Century Gothic" panose="020B0502020202020204" pitchFamily="34" charset="0"/>
                <a:cs typeface="Verdana"/>
              </a:rPr>
              <a:t>Outsource surcharge compliance and risk</a:t>
            </a:r>
          </a:p>
          <a:p>
            <a:pPr marL="228600" indent="-228600" algn="ctr">
              <a:buAutoNum type="arabicPeriod"/>
            </a:pPr>
            <a:r>
              <a:rPr lang="en-US" sz="1100" spc="-5" dirty="0">
                <a:solidFill>
                  <a:schemeClr val="accent2"/>
                </a:solidFill>
                <a:latin typeface="Century Gothic" panose="020B0502020202020204" pitchFamily="34" charset="0"/>
                <a:cs typeface="Verdana"/>
              </a:rPr>
              <a:t>Keep current PSPs and terms in place</a:t>
            </a:r>
          </a:p>
          <a:p>
            <a:pPr algn="ctr"/>
            <a:endParaRPr lang="en-US" sz="1100" spc="-5" dirty="0">
              <a:solidFill>
                <a:schemeClr val="accent2"/>
              </a:solidFill>
              <a:latin typeface="Century Gothic" panose="020B0502020202020204" pitchFamily="34" charset="0"/>
              <a:cs typeface="Verdana"/>
            </a:endParaRPr>
          </a:p>
          <a:p>
            <a:pPr algn="ctr"/>
            <a:r>
              <a:rPr lang="en-US" sz="1100" u="sng" spc="-5" dirty="0">
                <a:solidFill>
                  <a:schemeClr val="accent2"/>
                </a:solidFill>
                <a:latin typeface="Century Gothic" panose="020B0502020202020204" pitchFamily="34" charset="0"/>
                <a:cs typeface="Verdana"/>
              </a:rPr>
              <a:t>Integration</a:t>
            </a:r>
          </a:p>
          <a:p>
            <a:pPr algn="ctr"/>
            <a:r>
              <a:rPr lang="en-US" sz="1100" spc="-5" dirty="0">
                <a:solidFill>
                  <a:schemeClr val="accent2"/>
                </a:solidFill>
                <a:latin typeface="Century Gothic" panose="020B0502020202020204" pitchFamily="34" charset="0"/>
                <a:cs typeface="Verdana"/>
              </a:rPr>
              <a:t>Installed InterPayments API on website and in store payment interfaces over 2 months.  Used internal development team.</a:t>
            </a:r>
          </a:p>
          <a:p>
            <a:pPr algn="ctr"/>
            <a:endParaRPr lang="en-US" sz="1100" spc="-5" dirty="0">
              <a:solidFill>
                <a:schemeClr val="accent2"/>
              </a:solidFill>
              <a:latin typeface="Century Gothic" panose="020B0502020202020204" pitchFamily="34" charset="0"/>
              <a:cs typeface="Verdana"/>
            </a:endParaRPr>
          </a:p>
          <a:p>
            <a:pPr algn="ctr"/>
            <a:r>
              <a:rPr lang="en-US" sz="1100" u="sng" spc="-5" dirty="0">
                <a:solidFill>
                  <a:schemeClr val="accent2"/>
                </a:solidFill>
                <a:latin typeface="Century Gothic" panose="020B0502020202020204" pitchFamily="34" charset="0"/>
                <a:cs typeface="Verdana"/>
              </a:rPr>
              <a:t>Payment vendors</a:t>
            </a:r>
          </a:p>
          <a:p>
            <a:pPr algn="ctr"/>
            <a:r>
              <a:rPr lang="en-US" sz="1100" spc="-5" dirty="0">
                <a:solidFill>
                  <a:schemeClr val="accent2"/>
                </a:solidFill>
                <a:latin typeface="Century Gothic" panose="020B0502020202020204" pitchFamily="34" charset="0"/>
                <a:cs typeface="Verdana"/>
              </a:rPr>
              <a:t>Maintained their CyberSource payment gateway and existing processing terms</a:t>
            </a:r>
          </a:p>
          <a:p>
            <a:pPr algn="ctr"/>
            <a:endParaRPr lang="en-US" sz="1100" spc="-5" dirty="0">
              <a:solidFill>
                <a:schemeClr val="accent2"/>
              </a:solidFill>
              <a:latin typeface="Century Gothic" panose="020B0502020202020204" pitchFamily="34" charset="0"/>
              <a:cs typeface="Verdana"/>
            </a:endParaRPr>
          </a:p>
        </p:txBody>
      </p:sp>
      <p:graphicFrame>
        <p:nvGraphicFramePr>
          <p:cNvPr id="11" name="Table 4">
            <a:extLst>
              <a:ext uri="{FF2B5EF4-FFF2-40B4-BE49-F238E27FC236}">
                <a16:creationId xmlns:a16="http://schemas.microsoft.com/office/drawing/2014/main" id="{200F7491-85ED-44A7-875E-007762208812}"/>
              </a:ext>
            </a:extLst>
          </p:cNvPr>
          <p:cNvGraphicFramePr>
            <a:graphicFrameLocks noGrp="1"/>
          </p:cNvGraphicFramePr>
          <p:nvPr/>
        </p:nvGraphicFramePr>
        <p:xfrm>
          <a:off x="621792" y="780531"/>
          <a:ext cx="1611782" cy="1191783"/>
        </p:xfrm>
        <a:graphic>
          <a:graphicData uri="http://schemas.openxmlformats.org/drawingml/2006/table">
            <a:tbl>
              <a:tblPr firstRow="1" bandRow="1">
                <a:tableStyleId>{85BE263C-DBD7-4A20-BB59-AAB30ACAA65A}</a:tableStyleId>
              </a:tblPr>
              <a:tblGrid>
                <a:gridCol w="1611782">
                  <a:extLst>
                    <a:ext uri="{9D8B030D-6E8A-4147-A177-3AD203B41FA5}">
                      <a16:colId xmlns:a16="http://schemas.microsoft.com/office/drawing/2014/main" val="3235095392"/>
                    </a:ext>
                  </a:extLst>
                </a:gridCol>
              </a:tblGrid>
              <a:tr h="311021">
                <a:tc>
                  <a:txBody>
                    <a:bodyPr/>
                    <a:lstStyle/>
                    <a:p>
                      <a:pPr algn="ctr"/>
                      <a:r>
                        <a:rPr lang="en-US" b="0" dirty="0">
                          <a:latin typeface="Century Gothic" panose="020B0502020202020204" pitchFamily="34" charset="0"/>
                        </a:rPr>
                        <a:t>Annual Fee Recovery</a:t>
                      </a: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494894333"/>
                  </a:ext>
                </a:extLst>
              </a:tr>
              <a:tr h="688863">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dirty="0">
                          <a:solidFill>
                            <a:schemeClr val="tx1"/>
                          </a:solidFill>
                          <a:latin typeface="Century Gothic"/>
                          <a:ea typeface="Century Gothic"/>
                          <a:cs typeface="Century Gothic"/>
                          <a:sym typeface="Century Gothic"/>
                        </a:rPr>
                        <a:t>~$3 million</a:t>
                      </a:r>
                      <a:endParaRPr sz="1200" dirty="0">
                        <a:solidFill>
                          <a:schemeClr val="tx1"/>
                        </a:solidFill>
                      </a:endParaRPr>
                    </a:p>
                  </a:txBody>
                  <a:tcPr marL="26300" marR="26300" marT="26300" marB="263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976410039"/>
                  </a:ext>
                </a:extLst>
              </a:tr>
            </a:tbl>
          </a:graphicData>
        </a:graphic>
      </p:graphicFrame>
      <p:graphicFrame>
        <p:nvGraphicFramePr>
          <p:cNvPr id="12" name="Table 4">
            <a:extLst>
              <a:ext uri="{FF2B5EF4-FFF2-40B4-BE49-F238E27FC236}">
                <a16:creationId xmlns:a16="http://schemas.microsoft.com/office/drawing/2014/main" id="{36257C89-951F-4296-ABC8-F26476D68AE9}"/>
              </a:ext>
            </a:extLst>
          </p:cNvPr>
          <p:cNvGraphicFramePr>
            <a:graphicFrameLocks noGrp="1"/>
          </p:cNvGraphicFramePr>
          <p:nvPr>
            <p:extLst>
              <p:ext uri="{D42A27DB-BD31-4B8C-83A1-F6EECF244321}">
                <p14:modId xmlns:p14="http://schemas.microsoft.com/office/powerpoint/2010/main" val="2241425811"/>
              </p:ext>
            </p:extLst>
          </p:nvPr>
        </p:nvGraphicFramePr>
        <p:xfrm>
          <a:off x="621792" y="1972314"/>
          <a:ext cx="1611782" cy="1405994"/>
        </p:xfrm>
        <a:graphic>
          <a:graphicData uri="http://schemas.openxmlformats.org/drawingml/2006/table">
            <a:tbl>
              <a:tblPr firstRow="1" bandRow="1">
                <a:tableStyleId>{85BE263C-DBD7-4A20-BB59-AAB30ACAA65A}</a:tableStyleId>
              </a:tblPr>
              <a:tblGrid>
                <a:gridCol w="1611782">
                  <a:extLst>
                    <a:ext uri="{9D8B030D-6E8A-4147-A177-3AD203B41FA5}">
                      <a16:colId xmlns:a16="http://schemas.microsoft.com/office/drawing/2014/main" val="3235095392"/>
                    </a:ext>
                  </a:extLst>
                </a:gridCol>
              </a:tblGrid>
              <a:tr h="712955">
                <a:tc>
                  <a:txBody>
                    <a:bodyPr/>
                    <a:lstStyle/>
                    <a:p>
                      <a:pPr algn="ctr"/>
                      <a:r>
                        <a:rPr lang="en-US" b="0" dirty="0">
                          <a:latin typeface="Century Gothic" panose="020B0502020202020204" pitchFamily="34" charset="0"/>
                        </a:rPr>
                        <a:t>1</a:t>
                      </a:r>
                      <a:r>
                        <a:rPr lang="en-US" b="0" baseline="30000" dirty="0">
                          <a:latin typeface="Century Gothic" panose="020B0502020202020204" pitchFamily="34" charset="0"/>
                        </a:rPr>
                        <a:t>st</a:t>
                      </a:r>
                      <a:r>
                        <a:rPr lang="en-US" b="0" dirty="0">
                          <a:latin typeface="Century Gothic" panose="020B0502020202020204" pitchFamily="34" charset="0"/>
                        </a:rPr>
                        <a:t> 30-days Recovery</a:t>
                      </a: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494894333"/>
                  </a:ext>
                </a:extLst>
              </a:tr>
              <a:tr h="693039">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dirty="0">
                          <a:solidFill>
                            <a:schemeClr val="tx1"/>
                          </a:solidFill>
                          <a:latin typeface="Century Gothic"/>
                          <a:ea typeface="Century Gothic"/>
                          <a:cs typeface="Century Gothic"/>
                          <a:sym typeface="Century Gothic"/>
                        </a:rPr>
                        <a:t>$360k</a:t>
                      </a:r>
                      <a:endParaRPr lang="en-US" sz="1200" dirty="0">
                        <a:solidFill>
                          <a:schemeClr val="tx1"/>
                        </a:solidFill>
                      </a:endParaRPr>
                    </a:p>
                  </a:txBody>
                  <a:tcPr marL="26300" marR="26300" marT="26300" marB="263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976410039"/>
                  </a:ext>
                </a:extLst>
              </a:tr>
            </a:tbl>
          </a:graphicData>
        </a:graphic>
      </p:graphicFrame>
      <p:graphicFrame>
        <p:nvGraphicFramePr>
          <p:cNvPr id="13" name="Table 4">
            <a:extLst>
              <a:ext uri="{FF2B5EF4-FFF2-40B4-BE49-F238E27FC236}">
                <a16:creationId xmlns:a16="http://schemas.microsoft.com/office/drawing/2014/main" id="{441EA4BE-F0B9-4AA4-9906-C6A6F14DA236}"/>
              </a:ext>
            </a:extLst>
          </p:cNvPr>
          <p:cNvGraphicFramePr>
            <a:graphicFrameLocks noGrp="1"/>
          </p:cNvGraphicFramePr>
          <p:nvPr>
            <p:extLst>
              <p:ext uri="{D42A27DB-BD31-4B8C-83A1-F6EECF244321}">
                <p14:modId xmlns:p14="http://schemas.microsoft.com/office/powerpoint/2010/main" val="3119684325"/>
              </p:ext>
            </p:extLst>
          </p:nvPr>
        </p:nvGraphicFramePr>
        <p:xfrm>
          <a:off x="621792" y="3378309"/>
          <a:ext cx="1611782" cy="1376762"/>
        </p:xfrm>
        <a:graphic>
          <a:graphicData uri="http://schemas.openxmlformats.org/drawingml/2006/table">
            <a:tbl>
              <a:tblPr firstRow="1" bandRow="1">
                <a:tableStyleId>{85BE263C-DBD7-4A20-BB59-AAB30ACAA65A}</a:tableStyleId>
              </a:tblPr>
              <a:tblGrid>
                <a:gridCol w="1611782">
                  <a:extLst>
                    <a:ext uri="{9D8B030D-6E8A-4147-A177-3AD203B41FA5}">
                      <a16:colId xmlns:a16="http://schemas.microsoft.com/office/drawing/2014/main" val="3235095392"/>
                    </a:ext>
                  </a:extLst>
                </a:gridCol>
              </a:tblGrid>
              <a:tr h="742189">
                <a:tc>
                  <a:txBody>
                    <a:bodyPr/>
                    <a:lstStyle/>
                    <a:p>
                      <a:pPr algn="ctr"/>
                      <a:r>
                        <a:rPr lang="en-US" b="0" dirty="0">
                          <a:latin typeface="Century Gothic" panose="020B0502020202020204" pitchFamily="34" charset="0"/>
                        </a:rPr>
                        <a:t>Surcharged AOV $ Range / Avg.</a:t>
                      </a: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494894333"/>
                  </a:ext>
                </a:extLst>
              </a:tr>
              <a:tr h="634573">
                <a:tc>
                  <a:txBody>
                    <a:bodyPr/>
                    <a:lstStyle/>
                    <a:p>
                      <a:pPr marL="0" marR="0" lvl="0" indent="0" algn="ctr" rtl="0">
                        <a:lnSpc>
                          <a:spcPct val="100000"/>
                        </a:lnSpc>
                        <a:spcBef>
                          <a:spcPts val="0"/>
                        </a:spcBef>
                        <a:spcAft>
                          <a:spcPts val="0"/>
                        </a:spcAft>
                        <a:buClr>
                          <a:srgbClr val="000000"/>
                        </a:buClr>
                        <a:buSzPts val="1400"/>
                        <a:buFont typeface="Arial"/>
                        <a:buNone/>
                      </a:pPr>
                      <a:r>
                        <a:rPr lang="en-US" sz="1200" b="1" u="none" strike="noStrike" cap="none" dirty="0">
                          <a:solidFill>
                            <a:schemeClr val="tx1"/>
                          </a:solidFill>
                          <a:latin typeface="Century Gothic"/>
                          <a:ea typeface="Century Gothic"/>
                          <a:cs typeface="Century Gothic"/>
                          <a:sym typeface="Century Gothic"/>
                        </a:rPr>
                        <a:t>$1 – 10k ($1.5k avg)</a:t>
                      </a:r>
                      <a:endParaRPr sz="1200" dirty="0">
                        <a:solidFill>
                          <a:schemeClr val="tx1"/>
                        </a:solidFill>
                      </a:endParaRPr>
                    </a:p>
                  </a:txBody>
                  <a:tcPr marL="26300" marR="26300" marT="26300" marB="263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976410039"/>
                  </a:ext>
                </a:extLst>
              </a:tr>
            </a:tbl>
          </a:graphicData>
        </a:graphic>
      </p:graphicFrame>
      <p:sp>
        <p:nvSpPr>
          <p:cNvPr id="15" name="Slide Number Placeholder 2">
            <a:extLst>
              <a:ext uri="{FF2B5EF4-FFF2-40B4-BE49-F238E27FC236}">
                <a16:creationId xmlns:a16="http://schemas.microsoft.com/office/drawing/2014/main" id="{CDE7A2B8-871A-4956-91CD-3475CE898F53}"/>
              </a:ext>
            </a:extLst>
          </p:cNvPr>
          <p:cNvSpPr txBox="1">
            <a:spLocks/>
          </p:cNvSpPr>
          <p:nvPr/>
        </p:nvSpPr>
        <p:spPr>
          <a:xfrm>
            <a:off x="0" y="4917939"/>
            <a:ext cx="555565" cy="273844"/>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19354FB-B65D-304A-87F1-1F203383217A}" type="slidenum">
              <a:rPr lang="en-US" smtClean="0"/>
              <a:pPr algn="ctr"/>
              <a:t>19</a:t>
            </a:fld>
            <a:endParaRPr lang="en-US" dirty="0"/>
          </a:p>
        </p:txBody>
      </p:sp>
    </p:spTree>
    <p:extLst>
      <p:ext uri="{BB962C8B-B14F-4D97-AF65-F5344CB8AC3E}">
        <p14:creationId xmlns:p14="http://schemas.microsoft.com/office/powerpoint/2010/main" val="2228182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AEDAB-D883-0D2B-4F1A-524B8674FAD3}"/>
              </a:ext>
            </a:extLst>
          </p:cNvPr>
          <p:cNvSpPr>
            <a:spLocks noGrp="1"/>
          </p:cNvSpPr>
          <p:nvPr>
            <p:ph type="title"/>
          </p:nvPr>
        </p:nvSpPr>
        <p:spPr/>
        <p:txBody>
          <a:bodyPr/>
          <a:lstStyle/>
          <a:p>
            <a:pPr algn="l"/>
            <a:r>
              <a:rPr lang="en-US" b="1" dirty="0"/>
              <a:t>With you today</a:t>
            </a:r>
          </a:p>
        </p:txBody>
      </p:sp>
      <p:sp>
        <p:nvSpPr>
          <p:cNvPr id="3" name="Content Placeholder 2">
            <a:extLst>
              <a:ext uri="{FF2B5EF4-FFF2-40B4-BE49-F238E27FC236}">
                <a16:creationId xmlns:a16="http://schemas.microsoft.com/office/drawing/2014/main" id="{C2155433-5A25-6A4E-7B95-8AF73E5366FD}"/>
              </a:ext>
            </a:extLst>
          </p:cNvPr>
          <p:cNvSpPr>
            <a:spLocks noGrp="1"/>
          </p:cNvSpPr>
          <p:nvPr>
            <p:ph idx="1"/>
          </p:nvPr>
        </p:nvSpPr>
        <p:spPr/>
        <p:txBody>
          <a:bodyPr/>
          <a:lstStyle/>
          <a:p>
            <a:pPr marL="0" indent="0">
              <a:buNone/>
            </a:pPr>
            <a:r>
              <a:rPr lang="en-US" b="0" dirty="0">
                <a:effectLst/>
              </a:rPr>
              <a:t> </a:t>
            </a:r>
            <a:endParaRPr lang="en-US" dirty="0"/>
          </a:p>
          <a:p>
            <a:pPr marL="0" indent="0">
              <a:buNone/>
            </a:pPr>
            <a:r>
              <a:rPr lang="en-US" b="0" dirty="0">
                <a:effectLst/>
              </a:rPr>
              <a:t> </a:t>
            </a:r>
          </a:p>
          <a:p>
            <a:pPr marL="0" indent="0">
              <a:buNone/>
            </a:pPr>
            <a:endParaRPr lang="en-US" b="0" dirty="0">
              <a:effectLst/>
            </a:endParaRPr>
          </a:p>
          <a:p>
            <a:pPr marL="0" indent="0">
              <a:buNone/>
            </a:pPr>
            <a:endParaRPr lang="en-US" dirty="0"/>
          </a:p>
        </p:txBody>
      </p:sp>
      <p:sp>
        <p:nvSpPr>
          <p:cNvPr id="4" name="Slide Number Placeholder 3">
            <a:extLst>
              <a:ext uri="{FF2B5EF4-FFF2-40B4-BE49-F238E27FC236}">
                <a16:creationId xmlns:a16="http://schemas.microsoft.com/office/drawing/2014/main" id="{FEDDECE4-CC63-70D5-C97E-209D3A95709A}"/>
              </a:ext>
            </a:extLst>
          </p:cNvPr>
          <p:cNvSpPr>
            <a:spLocks noGrp="1"/>
          </p:cNvSpPr>
          <p:nvPr>
            <p:ph type="sldNum" sz="quarter" idx="12"/>
          </p:nvPr>
        </p:nvSpPr>
        <p:spPr/>
        <p:txBody>
          <a:bodyPr/>
          <a:lstStyle/>
          <a:p>
            <a:fld id="{E19354FB-B65D-304A-87F1-1F203383217A}" type="slidenum">
              <a:rPr lang="en-US" smtClean="0"/>
              <a:t>2</a:t>
            </a:fld>
            <a:endParaRPr lang="en-US" dirty="0"/>
          </a:p>
        </p:txBody>
      </p:sp>
      <p:pic>
        <p:nvPicPr>
          <p:cNvPr id="1026" name="Picture 2" descr="Devin Foster">
            <a:extLst>
              <a:ext uri="{FF2B5EF4-FFF2-40B4-BE49-F238E27FC236}">
                <a16:creationId xmlns:a16="http://schemas.microsoft.com/office/drawing/2014/main" id="{D91226F7-9130-216E-A6FB-18948D335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922" y="2846190"/>
            <a:ext cx="1270000" cy="127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oto of Suzanne Vandenberg">
            <a:extLst>
              <a:ext uri="{FF2B5EF4-FFF2-40B4-BE49-F238E27FC236}">
                <a16:creationId xmlns:a16="http://schemas.microsoft.com/office/drawing/2014/main" id="{7FAF8902-8D46-304B-27CA-1CBDCD781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922" y="1148316"/>
            <a:ext cx="1270000" cy="127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5288DED-5AD8-D9CA-C59E-8B08A6120EB9}"/>
              </a:ext>
            </a:extLst>
          </p:cNvPr>
          <p:cNvSpPr txBox="1"/>
          <p:nvPr/>
        </p:nvSpPr>
        <p:spPr>
          <a:xfrm>
            <a:off x="3799376" y="1417588"/>
            <a:ext cx="4315077" cy="2585323"/>
          </a:xfrm>
          <a:prstGeom prst="rect">
            <a:avLst/>
          </a:prstGeom>
          <a:noFill/>
        </p:spPr>
        <p:txBody>
          <a:bodyPr wrap="square" rtlCol="0">
            <a:spAutoFit/>
          </a:bodyPr>
          <a:lstStyle/>
          <a:p>
            <a:r>
              <a:rPr lang="en-US" dirty="0">
                <a:latin typeface="Century Gothic" panose="020B0502020202020204" pitchFamily="34" charset="0"/>
              </a:rPr>
              <a:t>Suzanne Vandenberg, VP Partnerships</a:t>
            </a: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r>
              <a:rPr lang="en-US" dirty="0">
                <a:latin typeface="Century Gothic" panose="020B0502020202020204" pitchFamily="34" charset="0"/>
              </a:rPr>
              <a:t>Devin Foster, Director of Partnerships</a:t>
            </a:r>
          </a:p>
          <a:p>
            <a:endParaRPr lang="en-US" dirty="0">
              <a:latin typeface="Century Gothic" panose="020B0502020202020204" pitchFamily="34" charset="0"/>
            </a:endParaRPr>
          </a:p>
        </p:txBody>
      </p:sp>
    </p:spTree>
    <p:extLst>
      <p:ext uri="{BB962C8B-B14F-4D97-AF65-F5344CB8AC3E}">
        <p14:creationId xmlns:p14="http://schemas.microsoft.com/office/powerpoint/2010/main" val="4094273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656851-4273-7D0D-6095-80ACC4045B6A}"/>
              </a:ext>
            </a:extLst>
          </p:cNvPr>
          <p:cNvSpPr>
            <a:spLocks noGrp="1"/>
          </p:cNvSpPr>
          <p:nvPr>
            <p:ph type="title"/>
          </p:nvPr>
        </p:nvSpPr>
        <p:spPr>
          <a:xfrm>
            <a:off x="530352" y="182565"/>
            <a:ext cx="8083296" cy="738092"/>
          </a:xfrm>
        </p:spPr>
        <p:txBody>
          <a:bodyPr/>
          <a:lstStyle/>
          <a:p>
            <a:pPr algn="l"/>
            <a:r>
              <a:rPr lang="en-US" dirty="0"/>
              <a:t>Why work together? </a:t>
            </a:r>
          </a:p>
        </p:txBody>
      </p:sp>
      <p:sp>
        <p:nvSpPr>
          <p:cNvPr id="4" name="Slide Number Placeholder 3">
            <a:extLst>
              <a:ext uri="{FF2B5EF4-FFF2-40B4-BE49-F238E27FC236}">
                <a16:creationId xmlns:a16="http://schemas.microsoft.com/office/drawing/2014/main" id="{E6262BF9-551E-D2E7-B68E-00B5E6D069AA}"/>
              </a:ext>
            </a:extLst>
          </p:cNvPr>
          <p:cNvSpPr>
            <a:spLocks noGrp="1"/>
          </p:cNvSpPr>
          <p:nvPr>
            <p:ph type="sldNum" sz="quarter" idx="12"/>
          </p:nvPr>
        </p:nvSpPr>
        <p:spPr/>
        <p:txBody>
          <a:bodyPr/>
          <a:lstStyle/>
          <a:p>
            <a:fld id="{E19354FB-B65D-304A-87F1-1F203383217A}" type="slidenum">
              <a:rPr lang="en-US" smtClean="0"/>
              <a:t>20</a:t>
            </a:fld>
            <a:endParaRPr lang="en-US" dirty="0"/>
          </a:p>
        </p:txBody>
      </p:sp>
      <p:sp>
        <p:nvSpPr>
          <p:cNvPr id="6" name="TextBox 5">
            <a:extLst>
              <a:ext uri="{FF2B5EF4-FFF2-40B4-BE49-F238E27FC236}">
                <a16:creationId xmlns:a16="http://schemas.microsoft.com/office/drawing/2014/main" id="{19EF24A0-77EE-B32F-31D3-97D50A3B13D9}"/>
              </a:ext>
            </a:extLst>
          </p:cNvPr>
          <p:cNvSpPr txBox="1"/>
          <p:nvPr/>
        </p:nvSpPr>
        <p:spPr>
          <a:xfrm>
            <a:off x="555442" y="2778689"/>
            <a:ext cx="2119104" cy="1528624"/>
          </a:xfrm>
          <a:prstGeom prst="rect">
            <a:avLst/>
          </a:prstGeom>
          <a:noFill/>
        </p:spPr>
        <p:txBody>
          <a:bodyPr wrap="square" rtlCol="0">
            <a:spAutoFit/>
          </a:bodyPr>
          <a:lstStyle/>
          <a:p>
            <a:pPr marL="0" lvl="0" indent="0" algn="ctr" rtl="0">
              <a:spcBef>
                <a:spcPts val="0"/>
              </a:spcBef>
              <a:spcAft>
                <a:spcPts val="0"/>
              </a:spcAft>
              <a:buNone/>
            </a:pPr>
            <a:r>
              <a:rPr lang="en-US" sz="1600" b="1" dirty="0">
                <a:latin typeface="Century Gothic" panose="020B0502020202020204" pitchFamily="34" charset="0"/>
              </a:rPr>
              <a:t>Unique Market Opportunity</a:t>
            </a:r>
          </a:p>
          <a:p>
            <a:pPr marL="0" lvl="0" indent="0" algn="ctr" rtl="0">
              <a:spcBef>
                <a:spcPts val="400"/>
              </a:spcBef>
              <a:spcAft>
                <a:spcPts val="0"/>
              </a:spcAft>
              <a:buNone/>
            </a:pPr>
            <a:r>
              <a:rPr lang="en-US" sz="1400" b="0" dirty="0">
                <a:latin typeface="Century Gothic" panose="020B0502020202020204" pitchFamily="34" charset="0"/>
              </a:rPr>
              <a:t>Differentiate your offering and deliver massive cost savings opportunity</a:t>
            </a:r>
            <a:r>
              <a:rPr lang="en-US" sz="1600" b="0" dirty="0">
                <a:latin typeface="Century Gothic" panose="020B0502020202020204" pitchFamily="34" charset="0"/>
              </a:rPr>
              <a:t>.</a:t>
            </a:r>
            <a:endParaRPr lang="en-US" sz="1600" dirty="0">
              <a:latin typeface="Century Gothic" panose="020B0502020202020204" pitchFamily="34" charset="0"/>
            </a:endParaRPr>
          </a:p>
        </p:txBody>
      </p:sp>
      <p:sp>
        <p:nvSpPr>
          <p:cNvPr id="8" name="TextBox 7">
            <a:extLst>
              <a:ext uri="{FF2B5EF4-FFF2-40B4-BE49-F238E27FC236}">
                <a16:creationId xmlns:a16="http://schemas.microsoft.com/office/drawing/2014/main" id="{5C8674B7-F325-0FF1-01D7-5C397A33F393}"/>
              </a:ext>
            </a:extLst>
          </p:cNvPr>
          <p:cNvSpPr txBox="1"/>
          <p:nvPr/>
        </p:nvSpPr>
        <p:spPr>
          <a:xfrm>
            <a:off x="3217194" y="2810457"/>
            <a:ext cx="2157984" cy="1379801"/>
          </a:xfrm>
          <a:prstGeom prst="rect">
            <a:avLst/>
          </a:prstGeom>
          <a:noFill/>
        </p:spPr>
        <p:txBody>
          <a:bodyPr wrap="square" rtlCol="0">
            <a:spAutoFit/>
          </a:bodyPr>
          <a:lstStyle/>
          <a:p>
            <a:pPr marL="0" lvl="0" indent="0" algn="ctr" rtl="0">
              <a:lnSpc>
                <a:spcPct val="115000"/>
              </a:lnSpc>
              <a:spcBef>
                <a:spcPts val="0"/>
              </a:spcBef>
              <a:spcAft>
                <a:spcPts val="0"/>
              </a:spcAft>
              <a:buNone/>
            </a:pPr>
            <a:r>
              <a:rPr lang="en-US" sz="1600" b="1" dirty="0">
                <a:latin typeface="Century Gothic" panose="020B0502020202020204" pitchFamily="34" charset="0"/>
              </a:rPr>
              <a:t>Deepen Relationships</a:t>
            </a:r>
          </a:p>
          <a:p>
            <a:pPr marL="0" lvl="0" indent="0" algn="ctr" rtl="0">
              <a:lnSpc>
                <a:spcPct val="115000"/>
              </a:lnSpc>
              <a:spcBef>
                <a:spcPts val="0"/>
              </a:spcBef>
              <a:spcAft>
                <a:spcPts val="0"/>
              </a:spcAft>
              <a:buNone/>
            </a:pPr>
            <a:r>
              <a:rPr lang="en-US" sz="1400" dirty="0">
                <a:latin typeface="Century Gothic" panose="020B0502020202020204" pitchFamily="34" charset="0"/>
              </a:rPr>
              <a:t>Provide tangible value and expand your footprint in accounts. </a:t>
            </a:r>
          </a:p>
        </p:txBody>
      </p:sp>
      <p:sp>
        <p:nvSpPr>
          <p:cNvPr id="9" name="TextBox 8">
            <a:extLst>
              <a:ext uri="{FF2B5EF4-FFF2-40B4-BE49-F238E27FC236}">
                <a16:creationId xmlns:a16="http://schemas.microsoft.com/office/drawing/2014/main" id="{80A65116-BD26-AB6F-CAC5-FFC775687910}"/>
              </a:ext>
            </a:extLst>
          </p:cNvPr>
          <p:cNvSpPr txBox="1"/>
          <p:nvPr/>
        </p:nvSpPr>
        <p:spPr>
          <a:xfrm>
            <a:off x="5860676" y="2810457"/>
            <a:ext cx="2300859" cy="1467068"/>
          </a:xfrm>
          <a:prstGeom prst="rect">
            <a:avLst/>
          </a:prstGeom>
          <a:noFill/>
        </p:spPr>
        <p:txBody>
          <a:bodyPr wrap="square" rtlCol="0">
            <a:spAutoFit/>
          </a:bodyPr>
          <a:lstStyle/>
          <a:p>
            <a:pPr marL="0" lvl="0" indent="0" algn="ctr" rtl="0">
              <a:spcBef>
                <a:spcPts val="0"/>
              </a:spcBef>
              <a:spcAft>
                <a:spcPts val="0"/>
              </a:spcAft>
              <a:buNone/>
            </a:pPr>
            <a:r>
              <a:rPr lang="en-US" sz="1600" b="1" dirty="0">
                <a:latin typeface="Century Gothic" panose="020B0502020202020204" pitchFamily="34" charset="0"/>
              </a:rPr>
              <a:t>Hit Sales Targets</a:t>
            </a:r>
          </a:p>
          <a:p>
            <a:pPr marL="0" lvl="0" indent="0" algn="ctr" rtl="0">
              <a:spcBef>
                <a:spcPts val="400"/>
              </a:spcBef>
              <a:spcAft>
                <a:spcPts val="0"/>
              </a:spcAft>
              <a:buNone/>
            </a:pPr>
            <a:r>
              <a:rPr lang="en-US" sz="1400" dirty="0">
                <a:latin typeface="Century Gothic" panose="020B0502020202020204" pitchFamily="34" charset="0"/>
              </a:rPr>
              <a:t>Increase revenue with existing accounts. Share account intelligence to help accelerate and close deals faster.</a:t>
            </a:r>
            <a:endParaRPr lang="en-US" sz="1400" b="1" dirty="0">
              <a:latin typeface="Century Gothic" panose="020B0502020202020204" pitchFamily="34" charset="0"/>
            </a:endParaRPr>
          </a:p>
        </p:txBody>
      </p:sp>
      <p:pic>
        <p:nvPicPr>
          <p:cNvPr id="10" name="Google Shape;4458;p353">
            <a:extLst>
              <a:ext uri="{FF2B5EF4-FFF2-40B4-BE49-F238E27FC236}">
                <a16:creationId xmlns:a16="http://schemas.microsoft.com/office/drawing/2014/main" id="{F40A0A97-8EF9-A876-EC6B-C27572759184}"/>
              </a:ext>
            </a:extLst>
          </p:cNvPr>
          <p:cNvPicPr preferRelativeResize="0"/>
          <p:nvPr/>
        </p:nvPicPr>
        <p:blipFill rotWithShape="1">
          <a:blip r:embed="rId2">
            <a:alphaModFix/>
            <a:duotone>
              <a:schemeClr val="accent1">
                <a:shade val="45000"/>
                <a:satMod val="135000"/>
              </a:schemeClr>
              <a:prstClr val="white"/>
            </a:duotone>
          </a:blip>
          <a:srcRect/>
          <a:stretch/>
        </p:blipFill>
        <p:spPr>
          <a:xfrm>
            <a:off x="902524" y="906074"/>
            <a:ext cx="1007545" cy="1458679"/>
          </a:xfrm>
          <a:prstGeom prst="rect">
            <a:avLst/>
          </a:prstGeom>
          <a:noFill/>
          <a:ln>
            <a:noFill/>
          </a:ln>
        </p:spPr>
      </p:pic>
      <p:pic>
        <p:nvPicPr>
          <p:cNvPr id="11" name="Google Shape;4459;p353">
            <a:extLst>
              <a:ext uri="{FF2B5EF4-FFF2-40B4-BE49-F238E27FC236}">
                <a16:creationId xmlns:a16="http://schemas.microsoft.com/office/drawing/2014/main" id="{F3665996-68C9-246C-3D86-3BD3B676B0E2}"/>
              </a:ext>
            </a:extLst>
          </p:cNvPr>
          <p:cNvPicPr preferRelativeResize="0"/>
          <p:nvPr/>
        </p:nvPicPr>
        <p:blipFill rotWithShape="1">
          <a:blip r:embed="rId3">
            <a:alphaModFix/>
            <a:duotone>
              <a:schemeClr val="accent1">
                <a:shade val="45000"/>
                <a:satMod val="135000"/>
              </a:schemeClr>
              <a:prstClr val="white"/>
            </a:duotone>
          </a:blip>
          <a:srcRect/>
          <a:stretch/>
        </p:blipFill>
        <p:spPr>
          <a:xfrm>
            <a:off x="3948901" y="1007202"/>
            <a:ext cx="923167" cy="1256422"/>
          </a:xfrm>
          <a:prstGeom prst="rect">
            <a:avLst/>
          </a:prstGeom>
          <a:noFill/>
          <a:ln>
            <a:noFill/>
          </a:ln>
        </p:spPr>
      </p:pic>
      <p:pic>
        <p:nvPicPr>
          <p:cNvPr id="12" name="Google Shape;4460;p353">
            <a:extLst>
              <a:ext uri="{FF2B5EF4-FFF2-40B4-BE49-F238E27FC236}">
                <a16:creationId xmlns:a16="http://schemas.microsoft.com/office/drawing/2014/main" id="{2B764B6B-7B93-E2C5-E1A6-AFA310823BA6}"/>
              </a:ext>
            </a:extLst>
          </p:cNvPr>
          <p:cNvPicPr preferRelativeResize="0"/>
          <p:nvPr/>
        </p:nvPicPr>
        <p:blipFill rotWithShape="1">
          <a:blip r:embed="rId4">
            <a:alphaModFix/>
            <a:duotone>
              <a:schemeClr val="accent1">
                <a:shade val="45000"/>
                <a:satMod val="135000"/>
              </a:schemeClr>
              <a:prstClr val="white"/>
            </a:duotone>
          </a:blip>
          <a:srcRect/>
          <a:stretch/>
        </p:blipFill>
        <p:spPr>
          <a:xfrm>
            <a:off x="6766799" y="906074"/>
            <a:ext cx="860088" cy="1458679"/>
          </a:xfrm>
          <a:prstGeom prst="rect">
            <a:avLst/>
          </a:prstGeom>
          <a:noFill/>
          <a:ln>
            <a:noFill/>
          </a:ln>
        </p:spPr>
      </p:pic>
    </p:spTree>
    <p:extLst>
      <p:ext uri="{BB962C8B-B14F-4D97-AF65-F5344CB8AC3E}">
        <p14:creationId xmlns:p14="http://schemas.microsoft.com/office/powerpoint/2010/main" val="3074813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E3309-3A58-16A4-2584-FEB429DD0C20}"/>
              </a:ext>
            </a:extLst>
          </p:cNvPr>
          <p:cNvSpPr>
            <a:spLocks noGrp="1"/>
          </p:cNvSpPr>
          <p:nvPr>
            <p:ph type="title"/>
          </p:nvPr>
        </p:nvSpPr>
        <p:spPr/>
        <p:txBody>
          <a:bodyPr/>
          <a:lstStyle/>
          <a:p>
            <a:pPr algn="l"/>
            <a:r>
              <a:rPr lang="en-US" b="1" dirty="0"/>
              <a:t>Agenda</a:t>
            </a:r>
          </a:p>
        </p:txBody>
      </p:sp>
      <p:sp>
        <p:nvSpPr>
          <p:cNvPr id="3" name="Content Placeholder 2">
            <a:extLst>
              <a:ext uri="{FF2B5EF4-FFF2-40B4-BE49-F238E27FC236}">
                <a16:creationId xmlns:a16="http://schemas.microsoft.com/office/drawing/2014/main" id="{72038D67-87D3-032D-6F2A-0034DE87DA32}"/>
              </a:ext>
            </a:extLst>
          </p:cNvPr>
          <p:cNvSpPr>
            <a:spLocks noGrp="1"/>
          </p:cNvSpPr>
          <p:nvPr>
            <p:ph idx="1"/>
          </p:nvPr>
        </p:nvSpPr>
        <p:spPr>
          <a:xfrm>
            <a:off x="530352" y="927130"/>
            <a:ext cx="8083296" cy="3484407"/>
          </a:xfrm>
        </p:spPr>
        <p:txBody>
          <a:bodyPr vert="horz" lIns="91440" tIns="45720" rIns="91440" bIns="45720" rtlCol="0" anchor="t">
            <a:normAutofit/>
          </a:bodyPr>
          <a:lstStyle/>
          <a:p>
            <a:pPr marL="457200" indent="-317500">
              <a:spcBef>
                <a:spcPts val="0"/>
              </a:spcBef>
              <a:buSzPts val="1400"/>
              <a:buFont typeface="Poppins"/>
              <a:buChar char="●"/>
            </a:pPr>
            <a:endParaRPr lang="en-US" sz="1600" dirty="0">
              <a:latin typeface="Century Gothic"/>
              <a:ea typeface="Poppins"/>
              <a:cs typeface="Poppins"/>
              <a:sym typeface="Poppins"/>
            </a:endParaRPr>
          </a:p>
          <a:p>
            <a:pPr marL="425450" indent="-285750">
              <a:lnSpc>
                <a:spcPct val="150000"/>
              </a:lnSpc>
              <a:spcBef>
                <a:spcPts val="0"/>
              </a:spcBef>
              <a:buSzPts val="1400"/>
            </a:pPr>
            <a:r>
              <a:rPr lang="en-US" sz="1600" dirty="0">
                <a:latin typeface="Century Gothic"/>
                <a:ea typeface="Poppins"/>
                <a:cs typeface="Poppins"/>
                <a:sym typeface="Poppins"/>
              </a:rPr>
              <a:t>Who we are</a:t>
            </a:r>
          </a:p>
          <a:p>
            <a:pPr marL="425450" indent="-285750">
              <a:lnSpc>
                <a:spcPct val="150000"/>
              </a:lnSpc>
              <a:spcBef>
                <a:spcPts val="0"/>
              </a:spcBef>
              <a:buSzPts val="1400"/>
            </a:pPr>
            <a:r>
              <a:rPr lang="en-US" sz="1600" dirty="0">
                <a:latin typeface="Century Gothic"/>
                <a:ea typeface="Poppins"/>
                <a:cs typeface="Poppins"/>
                <a:sym typeface="Poppins"/>
              </a:rPr>
              <a:t>How we talk about surcharging</a:t>
            </a:r>
            <a:endParaRPr lang="en-US" sz="1600" dirty="0">
              <a:latin typeface="Century Gothic"/>
              <a:ea typeface="Poppins"/>
              <a:cs typeface="Poppins"/>
            </a:endParaRPr>
          </a:p>
          <a:p>
            <a:pPr marL="457200" indent="-317500">
              <a:lnSpc>
                <a:spcPct val="150000"/>
              </a:lnSpc>
              <a:spcBef>
                <a:spcPts val="0"/>
              </a:spcBef>
              <a:buSzPts val="1400"/>
              <a:buFont typeface="Poppins"/>
              <a:buChar char="●"/>
            </a:pPr>
            <a:r>
              <a:rPr lang="en-US" sz="1600" dirty="0">
                <a:latin typeface="Century Gothic"/>
                <a:ea typeface="Poppins"/>
                <a:cs typeface="Poppins"/>
                <a:sym typeface="Poppins"/>
              </a:rPr>
              <a:t>How we talk about compliance</a:t>
            </a:r>
          </a:p>
          <a:p>
            <a:pPr marL="457200" indent="-317500">
              <a:lnSpc>
                <a:spcPct val="150000"/>
              </a:lnSpc>
              <a:spcBef>
                <a:spcPts val="0"/>
              </a:spcBef>
              <a:buSzPts val="1400"/>
              <a:buFont typeface="Poppins"/>
              <a:buChar char="●"/>
            </a:pPr>
            <a:r>
              <a:rPr lang="en-US" sz="1600" dirty="0">
                <a:latin typeface="Century Gothic"/>
                <a:ea typeface="Poppins"/>
                <a:cs typeface="Poppins"/>
                <a:sym typeface="Poppins"/>
              </a:rPr>
              <a:t>Case study – Patterson</a:t>
            </a:r>
            <a:endParaRPr lang="en-US" sz="1600" dirty="0">
              <a:latin typeface="Century Gothic"/>
              <a:ea typeface="Poppins"/>
              <a:cs typeface="Poppins"/>
            </a:endParaRPr>
          </a:p>
          <a:p>
            <a:pPr marL="457200" indent="-317500">
              <a:lnSpc>
                <a:spcPct val="150000"/>
              </a:lnSpc>
              <a:spcBef>
                <a:spcPts val="0"/>
              </a:spcBef>
              <a:buSzPts val="1400"/>
              <a:buFont typeface="Poppins"/>
              <a:buChar char="●"/>
            </a:pPr>
            <a:r>
              <a:rPr lang="en-US" sz="1600" dirty="0">
                <a:latin typeface="Century Gothic"/>
                <a:ea typeface="Poppins"/>
                <a:cs typeface="Poppins"/>
                <a:sym typeface="Poppins"/>
              </a:rPr>
              <a:t>How we can work together</a:t>
            </a:r>
            <a:endParaRPr lang="en-US" sz="1600" dirty="0">
              <a:latin typeface="Century Gothic"/>
              <a:ea typeface="Poppins"/>
              <a:cs typeface="Poppins"/>
            </a:endParaRPr>
          </a:p>
          <a:p>
            <a:pPr marL="457200" lvl="0" indent="-317500" algn="l">
              <a:lnSpc>
                <a:spcPct val="150000"/>
              </a:lnSpc>
              <a:spcBef>
                <a:spcPts val="0"/>
              </a:spcBef>
              <a:spcAft>
                <a:spcPts val="0"/>
              </a:spcAft>
              <a:buSzPts val="1400"/>
              <a:buFont typeface="Poppins"/>
              <a:buChar char="●"/>
            </a:pPr>
            <a:r>
              <a:rPr lang="en-US" sz="1600" dirty="0">
                <a:latin typeface="Century Gothic"/>
                <a:ea typeface="Poppins"/>
                <a:cs typeface="Poppins"/>
                <a:sym typeface="Poppins"/>
              </a:rPr>
              <a:t>Resources and SPIFF</a:t>
            </a:r>
            <a:endParaRPr lang="en-US" sz="1600" dirty="0">
              <a:latin typeface="Century Gothic"/>
              <a:ea typeface="Poppins"/>
              <a:cs typeface="Poppins"/>
            </a:endParaRPr>
          </a:p>
          <a:p>
            <a:endParaRPr lang="en-US"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AD26C675-D85A-43BA-406B-253022D96DA4}"/>
              </a:ext>
            </a:extLst>
          </p:cNvPr>
          <p:cNvSpPr>
            <a:spLocks noGrp="1"/>
          </p:cNvSpPr>
          <p:nvPr>
            <p:ph type="sldNum" sz="quarter" idx="12"/>
          </p:nvPr>
        </p:nvSpPr>
        <p:spPr/>
        <p:txBody>
          <a:bodyPr/>
          <a:lstStyle/>
          <a:p>
            <a:fld id="{E19354FB-B65D-304A-87F1-1F203383217A}" type="slidenum">
              <a:rPr lang="en-US" smtClean="0"/>
              <a:t>3</a:t>
            </a:fld>
            <a:endParaRPr lang="en-US" dirty="0"/>
          </a:p>
        </p:txBody>
      </p:sp>
    </p:spTree>
    <p:extLst>
      <p:ext uri="{BB962C8B-B14F-4D97-AF65-F5344CB8AC3E}">
        <p14:creationId xmlns:p14="http://schemas.microsoft.com/office/powerpoint/2010/main" val="129032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E6FC03A-F1A9-B269-94BC-10692F994C9D}"/>
              </a:ext>
            </a:extLst>
          </p:cNvPr>
          <p:cNvSpPr txBox="1">
            <a:spLocks/>
          </p:cNvSpPr>
          <p:nvPr/>
        </p:nvSpPr>
        <p:spPr>
          <a:xfrm>
            <a:off x="530352" y="219321"/>
            <a:ext cx="8083296" cy="738092"/>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2400" kern="1200">
                <a:solidFill>
                  <a:schemeClr val="accent2"/>
                </a:solidFill>
                <a:latin typeface="Century Gothic" panose="020B0502020202020204" pitchFamily="34" charset="0"/>
                <a:ea typeface="+mj-ea"/>
                <a:cs typeface="+mj-cs"/>
              </a:defRPr>
            </a:lvl1pPr>
          </a:lstStyle>
          <a:p>
            <a:r>
              <a:rPr lang="en-US" err="1">
                <a:solidFill>
                  <a:schemeClr val="accent1"/>
                </a:solidFill>
              </a:rPr>
              <a:t>Inter</a:t>
            </a:r>
            <a:r>
              <a:rPr lang="en-US" err="1"/>
              <a:t>Payments</a:t>
            </a:r>
            <a:r>
              <a:rPr lang="en-US">
                <a:solidFill>
                  <a:schemeClr val="tx1"/>
                </a:solidFill>
                <a:latin typeface="Century Gothic"/>
              </a:rPr>
              <a:t> Mission</a:t>
            </a:r>
            <a:endParaRPr lang="en-US">
              <a:solidFill>
                <a:schemeClr val="tx1"/>
              </a:solidFill>
            </a:endParaRPr>
          </a:p>
        </p:txBody>
      </p:sp>
      <p:sp>
        <p:nvSpPr>
          <p:cNvPr id="3" name="Slide Number Placeholder 2">
            <a:extLst>
              <a:ext uri="{FF2B5EF4-FFF2-40B4-BE49-F238E27FC236}">
                <a16:creationId xmlns:a16="http://schemas.microsoft.com/office/drawing/2014/main" id="{04112160-6500-4A44-9D97-37DCD35D4D8C}"/>
              </a:ext>
            </a:extLst>
          </p:cNvPr>
          <p:cNvSpPr>
            <a:spLocks noGrp="1"/>
          </p:cNvSpPr>
          <p:nvPr>
            <p:ph type="sldNum" sz="quarter" idx="12"/>
          </p:nvPr>
        </p:nvSpPr>
        <p:spPr>
          <a:xfrm>
            <a:off x="0" y="4917939"/>
            <a:ext cx="555565" cy="273844"/>
          </a:xfrm>
        </p:spPr>
        <p:txBody>
          <a:bodyPr/>
          <a:lstStyle/>
          <a:p>
            <a:pPr algn="ctr"/>
            <a:fld id="{E19354FB-B65D-304A-87F1-1F203383217A}" type="slidenum">
              <a:rPr lang="en-US" smtClean="0"/>
              <a:pPr algn="ctr"/>
              <a:t>4</a:t>
            </a:fld>
            <a:endParaRPr lang="en-US"/>
          </a:p>
        </p:txBody>
      </p:sp>
      <p:grpSp>
        <p:nvGrpSpPr>
          <p:cNvPr id="2" name="Group 1">
            <a:extLst>
              <a:ext uri="{FF2B5EF4-FFF2-40B4-BE49-F238E27FC236}">
                <a16:creationId xmlns:a16="http://schemas.microsoft.com/office/drawing/2014/main" id="{4C6DBD8A-DE0E-D3FC-5545-C3B7369C834F}"/>
              </a:ext>
            </a:extLst>
          </p:cNvPr>
          <p:cNvGrpSpPr/>
          <p:nvPr/>
        </p:nvGrpSpPr>
        <p:grpSpPr>
          <a:xfrm>
            <a:off x="3743129" y="1390508"/>
            <a:ext cx="1798378" cy="3220364"/>
            <a:chOff x="1622418" y="1396860"/>
            <a:chExt cx="1798378" cy="3220364"/>
          </a:xfrm>
        </p:grpSpPr>
        <p:sp>
          <p:nvSpPr>
            <p:cNvPr id="16" name="Subtitle 5">
              <a:extLst>
                <a:ext uri="{FF2B5EF4-FFF2-40B4-BE49-F238E27FC236}">
                  <a16:creationId xmlns:a16="http://schemas.microsoft.com/office/drawing/2014/main" id="{8EAD71F8-9BB0-4826-B398-4F29003675B9}"/>
                </a:ext>
              </a:extLst>
            </p:cNvPr>
            <p:cNvSpPr txBox="1">
              <a:spLocks/>
            </p:cNvSpPr>
            <p:nvPr/>
          </p:nvSpPr>
          <p:spPr>
            <a:xfrm>
              <a:off x="1622418" y="1952233"/>
              <a:ext cx="1789910" cy="464100"/>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buNone/>
                <a:defRPr/>
              </a:pPr>
              <a:r>
                <a:rPr lang="en-US" sz="1600" b="1" kern="0" dirty="0">
                  <a:solidFill>
                    <a:schemeClr val="accent1"/>
                  </a:solidFill>
                  <a:latin typeface="Century Gothic"/>
                  <a:ea typeface="Roboto Condensed Light" panose="02000000000000000000" pitchFamily="2" charset="0"/>
                  <a:cs typeface="Roboto Condensed Light" panose="02000000000000000000" pitchFamily="2" charset="0"/>
                </a:rPr>
                <a:t>A Technology Partner</a:t>
              </a:r>
            </a:p>
          </p:txBody>
        </p:sp>
        <p:sp>
          <p:nvSpPr>
            <p:cNvPr id="14" name="Subtitle 5">
              <a:extLst>
                <a:ext uri="{FF2B5EF4-FFF2-40B4-BE49-F238E27FC236}">
                  <a16:creationId xmlns:a16="http://schemas.microsoft.com/office/drawing/2014/main" id="{6D9D48C3-55D6-474A-B374-04DA2C74ED66}"/>
                </a:ext>
              </a:extLst>
            </p:cNvPr>
            <p:cNvSpPr txBox="1">
              <a:spLocks/>
            </p:cNvSpPr>
            <p:nvPr/>
          </p:nvSpPr>
          <p:spPr>
            <a:xfrm>
              <a:off x="1625442" y="2444362"/>
              <a:ext cx="1786885" cy="464100"/>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defRPr/>
              </a:pPr>
              <a:endParaRPr lang="en-US" sz="1400" kern="0" dirty="0">
                <a:latin typeface="Century Gothic"/>
                <a:ea typeface="Roboto Condensed Light" panose="02000000000000000000" pitchFamily="2" charset="0"/>
                <a:cs typeface="Roboto Condensed Light" panose="02000000000000000000" pitchFamily="2" charset="0"/>
              </a:endParaRPr>
            </a:p>
            <a:p>
              <a:pPr defTabSz="914400">
                <a:defRPr/>
              </a:pPr>
              <a:r>
                <a:rPr lang="en-US" sz="1400" kern="0" dirty="0">
                  <a:latin typeface="Century Gothic"/>
                  <a:ea typeface="Roboto Condensed Light" panose="02000000000000000000" pitchFamily="2" charset="0"/>
                  <a:cs typeface="Roboto Condensed Light" panose="02000000000000000000" pitchFamily="2" charset="0"/>
                </a:rPr>
                <a:t>We work alongside you to offset card fees</a:t>
              </a:r>
            </a:p>
            <a:p>
              <a:pPr defTabSz="914400">
                <a:defRPr/>
              </a:pPr>
              <a:r>
                <a:rPr lang="en-US" sz="1400" kern="0" dirty="0">
                  <a:latin typeface="Century Gothic"/>
                  <a:ea typeface="Roboto Condensed Light" panose="02000000000000000000" pitchFamily="2" charset="0"/>
                  <a:cs typeface="Roboto Condensed Light" panose="02000000000000000000" pitchFamily="2" charset="0"/>
                </a:rPr>
                <a:t>Surcharging is not one-size-fits-all</a:t>
              </a:r>
            </a:p>
          </p:txBody>
        </p:sp>
        <p:sp>
          <p:nvSpPr>
            <p:cNvPr id="4" name="Rectangle 3">
              <a:extLst>
                <a:ext uri="{FF2B5EF4-FFF2-40B4-BE49-F238E27FC236}">
                  <a16:creationId xmlns:a16="http://schemas.microsoft.com/office/drawing/2014/main" id="{60CAF323-F8DB-49A0-9FCB-9E3CC4EA40E0}"/>
                </a:ext>
              </a:extLst>
            </p:cNvPr>
            <p:cNvSpPr/>
            <p:nvPr/>
          </p:nvSpPr>
          <p:spPr>
            <a:xfrm>
              <a:off x="1622418" y="1396860"/>
              <a:ext cx="1790339" cy="3220364"/>
            </a:xfrm>
            <a:prstGeom prst="rect">
              <a:avLst/>
            </a:prstGeom>
            <a:noFill/>
            <a:ln w="19050">
              <a:solidFill>
                <a:schemeClr val="bg1">
                  <a:lumMod val="9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8D37489-8284-4D6F-86F7-22ADB19D882B}"/>
                </a:ext>
              </a:extLst>
            </p:cNvPr>
            <p:cNvSpPr/>
            <p:nvPr/>
          </p:nvSpPr>
          <p:spPr>
            <a:xfrm>
              <a:off x="1630887" y="4570623"/>
              <a:ext cx="178990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Graphic 38" descr="Processor with solid fill">
              <a:extLst>
                <a:ext uri="{FF2B5EF4-FFF2-40B4-BE49-F238E27FC236}">
                  <a16:creationId xmlns:a16="http://schemas.microsoft.com/office/drawing/2014/main" id="{9586FADC-802B-4FFA-8277-233E6CBF412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244228" y="1445378"/>
              <a:ext cx="502472" cy="502472"/>
            </a:xfrm>
            <a:prstGeom prst="rect">
              <a:avLst/>
            </a:prstGeom>
          </p:spPr>
        </p:pic>
      </p:grpSp>
      <p:grpSp>
        <p:nvGrpSpPr>
          <p:cNvPr id="6" name="Group 5">
            <a:extLst>
              <a:ext uri="{FF2B5EF4-FFF2-40B4-BE49-F238E27FC236}">
                <a16:creationId xmlns:a16="http://schemas.microsoft.com/office/drawing/2014/main" id="{A859B912-939C-94B3-CD79-112CFA0FE9B7}"/>
              </a:ext>
            </a:extLst>
          </p:cNvPr>
          <p:cNvGrpSpPr/>
          <p:nvPr/>
        </p:nvGrpSpPr>
        <p:grpSpPr>
          <a:xfrm>
            <a:off x="1351169" y="1391390"/>
            <a:ext cx="1798378" cy="3220364"/>
            <a:chOff x="3703647" y="1395752"/>
            <a:chExt cx="1798378" cy="3220364"/>
          </a:xfrm>
        </p:grpSpPr>
        <p:sp>
          <p:nvSpPr>
            <p:cNvPr id="20" name="Subtitle 5">
              <a:extLst>
                <a:ext uri="{FF2B5EF4-FFF2-40B4-BE49-F238E27FC236}">
                  <a16:creationId xmlns:a16="http://schemas.microsoft.com/office/drawing/2014/main" id="{3DD44052-5B3F-4703-8E9D-02E716CB23C3}"/>
                </a:ext>
              </a:extLst>
            </p:cNvPr>
            <p:cNvSpPr txBox="1">
              <a:spLocks/>
            </p:cNvSpPr>
            <p:nvPr/>
          </p:nvSpPr>
          <p:spPr>
            <a:xfrm>
              <a:off x="3706671" y="2460671"/>
              <a:ext cx="1795354" cy="464100"/>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defRPr/>
              </a:pPr>
              <a:endParaRPr lang="en-US" sz="1400" kern="0" dirty="0">
                <a:latin typeface="Century Gothic"/>
                <a:ea typeface="Roboto Condensed Light" panose="02000000000000000000" pitchFamily="2" charset="0"/>
                <a:cs typeface="Roboto Condensed Light" panose="02000000000000000000" pitchFamily="2" charset="0"/>
              </a:endParaRPr>
            </a:p>
            <a:p>
              <a:pPr defTabSz="914400">
                <a:defRPr/>
              </a:pPr>
              <a:r>
                <a:rPr lang="en-US" sz="1400" kern="0" dirty="0">
                  <a:latin typeface="Century Gothic"/>
                  <a:ea typeface="Roboto Condensed Light" panose="02000000000000000000" pitchFamily="2" charset="0"/>
                  <a:cs typeface="Roboto Condensed Light" panose="02000000000000000000" pitchFamily="2" charset="0"/>
                </a:rPr>
                <a:t>We are NOT a payment service provider (PSP)</a:t>
              </a:r>
            </a:p>
            <a:p>
              <a:pPr defTabSz="914400">
                <a:defRPr/>
              </a:pPr>
              <a:r>
                <a:rPr lang="en-US" sz="1400" kern="0" dirty="0">
                  <a:latin typeface="Century Gothic"/>
                  <a:ea typeface="Roboto Condensed Light" panose="02000000000000000000" pitchFamily="2" charset="0"/>
                  <a:cs typeface="Roboto Condensed Light" panose="02000000000000000000" pitchFamily="2" charset="0"/>
                </a:rPr>
                <a:t>We help merchants offset card fees via compliant surcharging</a:t>
              </a:r>
            </a:p>
            <a:p>
              <a:pPr marL="0" indent="0" defTabSz="914400">
                <a:buNone/>
                <a:defRPr/>
              </a:pPr>
              <a:endParaRPr lang="en-US" sz="1400" kern="0" dirty="0">
                <a:latin typeface="Century Gothic"/>
                <a:ea typeface="Roboto Condensed Light" panose="02000000000000000000" pitchFamily="2" charset="0"/>
                <a:cs typeface="Roboto Condensed Light" panose="02000000000000000000" pitchFamily="2" charset="0"/>
              </a:endParaRPr>
            </a:p>
          </p:txBody>
        </p:sp>
        <p:sp>
          <p:nvSpPr>
            <p:cNvPr id="22" name="Rectangle 21">
              <a:extLst>
                <a:ext uri="{FF2B5EF4-FFF2-40B4-BE49-F238E27FC236}">
                  <a16:creationId xmlns:a16="http://schemas.microsoft.com/office/drawing/2014/main" id="{A35DDE4A-78E4-4212-9430-F32B6DA28FE7}"/>
                </a:ext>
              </a:extLst>
            </p:cNvPr>
            <p:cNvSpPr/>
            <p:nvPr/>
          </p:nvSpPr>
          <p:spPr>
            <a:xfrm>
              <a:off x="3703647" y="1395752"/>
              <a:ext cx="1790339" cy="3220364"/>
            </a:xfrm>
            <a:prstGeom prst="rect">
              <a:avLst/>
            </a:prstGeom>
            <a:noFill/>
            <a:ln w="19050">
              <a:solidFill>
                <a:schemeClr val="bg1">
                  <a:lumMod val="9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50E1D59-EC41-4EB0-A05D-7E0FFBEBAD38}"/>
                </a:ext>
              </a:extLst>
            </p:cNvPr>
            <p:cNvSpPr/>
            <p:nvPr/>
          </p:nvSpPr>
          <p:spPr>
            <a:xfrm>
              <a:off x="3712116" y="4569515"/>
              <a:ext cx="178990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Badge 1 with solid fill">
              <a:extLst>
                <a:ext uri="{FF2B5EF4-FFF2-40B4-BE49-F238E27FC236}">
                  <a16:creationId xmlns:a16="http://schemas.microsoft.com/office/drawing/2014/main" id="{BE10B2EF-62F7-4CA5-A42C-39AD80DC4BC7}"/>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357802" y="1472053"/>
              <a:ext cx="428396" cy="428396"/>
            </a:xfrm>
            <a:prstGeom prst="rect">
              <a:avLst/>
            </a:prstGeom>
          </p:spPr>
        </p:pic>
        <p:sp>
          <p:nvSpPr>
            <p:cNvPr id="40" name="Subtitle 5">
              <a:extLst>
                <a:ext uri="{FF2B5EF4-FFF2-40B4-BE49-F238E27FC236}">
                  <a16:creationId xmlns:a16="http://schemas.microsoft.com/office/drawing/2014/main" id="{342C0D4F-C471-4B4C-9E63-6DBCF45399F8}"/>
                </a:ext>
              </a:extLst>
            </p:cNvPr>
            <p:cNvSpPr txBox="1">
              <a:spLocks/>
            </p:cNvSpPr>
            <p:nvPr/>
          </p:nvSpPr>
          <p:spPr>
            <a:xfrm>
              <a:off x="3712116" y="1952233"/>
              <a:ext cx="1781870" cy="464100"/>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buNone/>
                <a:defRPr/>
              </a:pPr>
              <a:r>
                <a:rPr lang="en-US" sz="1600" b="1" kern="0">
                  <a:solidFill>
                    <a:schemeClr val="accent1"/>
                  </a:solidFill>
                  <a:latin typeface="Century Gothic"/>
                  <a:ea typeface="Roboto Condensed Light" panose="02000000000000000000" pitchFamily="2" charset="0"/>
                  <a:cs typeface="Roboto Condensed Light" panose="02000000000000000000" pitchFamily="2" charset="0"/>
                </a:rPr>
                <a:t>A Single Purpose</a:t>
              </a:r>
            </a:p>
          </p:txBody>
        </p:sp>
      </p:grpSp>
      <p:grpSp>
        <p:nvGrpSpPr>
          <p:cNvPr id="9" name="Group 8">
            <a:extLst>
              <a:ext uri="{FF2B5EF4-FFF2-40B4-BE49-F238E27FC236}">
                <a16:creationId xmlns:a16="http://schemas.microsoft.com/office/drawing/2014/main" id="{E3C85FA7-D4F1-377F-B387-E4636AA9BFC2}"/>
              </a:ext>
            </a:extLst>
          </p:cNvPr>
          <p:cNvGrpSpPr/>
          <p:nvPr/>
        </p:nvGrpSpPr>
        <p:grpSpPr>
          <a:xfrm>
            <a:off x="6137507" y="1391390"/>
            <a:ext cx="1798378" cy="3237174"/>
            <a:chOff x="5829123" y="1380051"/>
            <a:chExt cx="1798378" cy="3237174"/>
          </a:xfrm>
        </p:grpSpPr>
        <p:pic>
          <p:nvPicPr>
            <p:cNvPr id="7" name="Graphic 6" descr="Books on shelf with solid fill">
              <a:extLst>
                <a:ext uri="{FF2B5EF4-FFF2-40B4-BE49-F238E27FC236}">
                  <a16:creationId xmlns:a16="http://schemas.microsoft.com/office/drawing/2014/main" id="{2457A8FB-6451-3A46-8977-843569C41A79}"/>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510748" y="1469291"/>
              <a:ext cx="429547" cy="429547"/>
            </a:xfrm>
            <a:prstGeom prst="rect">
              <a:avLst/>
            </a:prstGeom>
          </p:spPr>
        </p:pic>
        <p:sp>
          <p:nvSpPr>
            <p:cNvPr id="35" name="Subtitle 5">
              <a:extLst>
                <a:ext uri="{FF2B5EF4-FFF2-40B4-BE49-F238E27FC236}">
                  <a16:creationId xmlns:a16="http://schemas.microsoft.com/office/drawing/2014/main" id="{1B64C1CB-9450-42BF-984A-CDB4CA312A45}"/>
                </a:ext>
              </a:extLst>
            </p:cNvPr>
            <p:cNvSpPr txBox="1">
              <a:spLocks/>
            </p:cNvSpPr>
            <p:nvPr/>
          </p:nvSpPr>
          <p:spPr>
            <a:xfrm>
              <a:off x="5832148" y="2463134"/>
              <a:ext cx="1605744" cy="464100"/>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defRPr/>
              </a:pPr>
              <a:endParaRPr lang="en-US" sz="1400" kern="0">
                <a:latin typeface="Century Gothic"/>
                <a:ea typeface="Roboto Condensed Light" panose="02000000000000000000" pitchFamily="2" charset="0"/>
                <a:cs typeface="Roboto Condensed Light" panose="02000000000000000000" pitchFamily="2" charset="0"/>
              </a:endParaRPr>
            </a:p>
            <a:p>
              <a:pPr defTabSz="914400">
                <a:defRPr/>
              </a:pPr>
              <a:r>
                <a:rPr lang="en-US" sz="1400" kern="0">
                  <a:latin typeface="Century Gothic"/>
                  <a:ea typeface="Roboto Condensed Light" panose="02000000000000000000" pitchFamily="2" charset="0"/>
                  <a:cs typeface="Roboto Condensed Light" panose="02000000000000000000" pitchFamily="2" charset="0"/>
                </a:rPr>
                <a:t>Surcharging is our core expertise</a:t>
              </a:r>
            </a:p>
            <a:p>
              <a:pPr defTabSz="914400">
                <a:defRPr/>
              </a:pPr>
              <a:r>
                <a:rPr lang="en-US" sz="1400" kern="0">
                  <a:latin typeface="Century Gothic"/>
                  <a:ea typeface="Roboto Condensed Light" panose="02000000000000000000" pitchFamily="2" charset="0"/>
                  <a:cs typeface="Roboto Condensed Light" panose="02000000000000000000" pitchFamily="2" charset="0"/>
                </a:rPr>
                <a:t>Trusted by Fortune 500 companies and major B2B enterprises</a:t>
              </a:r>
            </a:p>
            <a:p>
              <a:pPr defTabSz="914400">
                <a:defRPr/>
              </a:pPr>
              <a:endParaRPr lang="en-US" sz="1400" kern="0">
                <a:latin typeface="Century Gothic"/>
                <a:ea typeface="Roboto Condensed Light" panose="02000000000000000000" pitchFamily="2" charset="0"/>
                <a:cs typeface="Roboto Condensed Light" panose="02000000000000000000" pitchFamily="2" charset="0"/>
              </a:endParaRPr>
            </a:p>
          </p:txBody>
        </p:sp>
        <p:sp>
          <p:nvSpPr>
            <p:cNvPr id="36" name="Rectangle 35">
              <a:extLst>
                <a:ext uri="{FF2B5EF4-FFF2-40B4-BE49-F238E27FC236}">
                  <a16:creationId xmlns:a16="http://schemas.microsoft.com/office/drawing/2014/main" id="{0EECAEDE-3D4A-4AAC-96A8-479577811951}"/>
                </a:ext>
              </a:extLst>
            </p:cNvPr>
            <p:cNvSpPr/>
            <p:nvPr/>
          </p:nvSpPr>
          <p:spPr>
            <a:xfrm>
              <a:off x="5829123" y="1380051"/>
              <a:ext cx="1790339" cy="3221109"/>
            </a:xfrm>
            <a:prstGeom prst="rect">
              <a:avLst/>
            </a:prstGeom>
            <a:noFill/>
            <a:ln w="19050">
              <a:solidFill>
                <a:schemeClr val="bg1">
                  <a:lumMod val="9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DF9EA36-EBF5-4C40-B53C-99288E586EF6}"/>
                </a:ext>
              </a:extLst>
            </p:cNvPr>
            <p:cNvSpPr/>
            <p:nvPr/>
          </p:nvSpPr>
          <p:spPr>
            <a:xfrm>
              <a:off x="5837592" y="4569515"/>
              <a:ext cx="1789909" cy="4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ubtitle 5">
              <a:extLst>
                <a:ext uri="{FF2B5EF4-FFF2-40B4-BE49-F238E27FC236}">
                  <a16:creationId xmlns:a16="http://schemas.microsoft.com/office/drawing/2014/main" id="{FBA03C82-37E9-434F-9051-DEEA94872869}"/>
                </a:ext>
              </a:extLst>
            </p:cNvPr>
            <p:cNvSpPr txBox="1">
              <a:spLocks/>
            </p:cNvSpPr>
            <p:nvPr/>
          </p:nvSpPr>
          <p:spPr>
            <a:xfrm>
              <a:off x="5837591" y="1948936"/>
              <a:ext cx="1789909" cy="464100"/>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a:buNone/>
                <a:defRPr/>
              </a:pPr>
              <a:r>
                <a:rPr lang="en-US" sz="1600" b="1" kern="0">
                  <a:solidFill>
                    <a:schemeClr val="accent1"/>
                  </a:solidFill>
                  <a:latin typeface="Century Gothic"/>
                  <a:ea typeface="Roboto Condensed Light" panose="02000000000000000000" pitchFamily="2" charset="0"/>
                  <a:cs typeface="Roboto Condensed Light" panose="02000000000000000000" pitchFamily="2" charset="0"/>
                </a:rPr>
                <a:t>Unique Expertise</a:t>
              </a:r>
            </a:p>
          </p:txBody>
        </p:sp>
      </p:grpSp>
      <p:sp>
        <p:nvSpPr>
          <p:cNvPr id="8" name="TextBox 7">
            <a:extLst>
              <a:ext uri="{FF2B5EF4-FFF2-40B4-BE49-F238E27FC236}">
                <a16:creationId xmlns:a16="http://schemas.microsoft.com/office/drawing/2014/main" id="{4D6C3594-FD93-D2A2-B598-CB76B95580EA}"/>
              </a:ext>
            </a:extLst>
          </p:cNvPr>
          <p:cNvSpPr txBox="1"/>
          <p:nvPr/>
        </p:nvSpPr>
        <p:spPr>
          <a:xfrm>
            <a:off x="555565" y="631042"/>
            <a:ext cx="7990193" cy="338554"/>
          </a:xfrm>
          <a:prstGeom prst="rect">
            <a:avLst/>
          </a:prstGeom>
          <a:noFill/>
        </p:spPr>
        <p:txBody>
          <a:bodyPr wrap="square" lIns="91440" tIns="45720" rIns="91440" bIns="45720" rtlCol="0" anchor="t">
            <a:spAutoFit/>
          </a:bodyPr>
          <a:lstStyle/>
          <a:p>
            <a:pPr algn="ctr"/>
            <a:r>
              <a:rPr lang="en-US" sz="1600" i="1">
                <a:latin typeface="Century Gothic"/>
              </a:rPr>
              <a:t>We empower companies to lower processing fees</a:t>
            </a:r>
          </a:p>
        </p:txBody>
      </p:sp>
    </p:spTree>
    <p:custDataLst>
      <p:tags r:id="rId1"/>
    </p:custDataLst>
    <p:extLst>
      <p:ext uri="{BB962C8B-B14F-4D97-AF65-F5344CB8AC3E}">
        <p14:creationId xmlns:p14="http://schemas.microsoft.com/office/powerpoint/2010/main" val="413302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70858-863C-B247-BE9A-70984A934D32}"/>
              </a:ext>
            </a:extLst>
          </p:cNvPr>
          <p:cNvSpPr>
            <a:spLocks noGrp="1"/>
          </p:cNvSpPr>
          <p:nvPr>
            <p:ph type="title"/>
          </p:nvPr>
        </p:nvSpPr>
        <p:spPr/>
        <p:txBody>
          <a:bodyPr>
            <a:noAutofit/>
          </a:bodyPr>
          <a:lstStyle/>
          <a:p>
            <a:pPr algn="l"/>
            <a:r>
              <a:rPr lang="en-US"/>
              <a:t>Payment costs keep rising for B2B merchants</a:t>
            </a:r>
          </a:p>
        </p:txBody>
      </p:sp>
      <p:sp>
        <p:nvSpPr>
          <p:cNvPr id="10" name="Slide Number Placeholder 2">
            <a:extLst>
              <a:ext uri="{FF2B5EF4-FFF2-40B4-BE49-F238E27FC236}">
                <a16:creationId xmlns:a16="http://schemas.microsoft.com/office/drawing/2014/main" id="{DDAAAD01-D66C-4194-A519-D34B2447A430}"/>
              </a:ext>
            </a:extLst>
          </p:cNvPr>
          <p:cNvSpPr txBox="1">
            <a:spLocks/>
          </p:cNvSpPr>
          <p:nvPr/>
        </p:nvSpPr>
        <p:spPr>
          <a:xfrm>
            <a:off x="0" y="4917939"/>
            <a:ext cx="555565" cy="273844"/>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19354FB-B65D-304A-87F1-1F203383217A}" type="slidenum">
              <a:rPr lang="en-US" smtClean="0"/>
              <a:pPr algn="ctr"/>
              <a:t>5</a:t>
            </a:fld>
            <a:endParaRPr lang="en-US"/>
          </a:p>
        </p:txBody>
      </p:sp>
      <p:sp>
        <p:nvSpPr>
          <p:cNvPr id="12" name="TextBox 11">
            <a:extLst>
              <a:ext uri="{FF2B5EF4-FFF2-40B4-BE49-F238E27FC236}">
                <a16:creationId xmlns:a16="http://schemas.microsoft.com/office/drawing/2014/main" id="{18446190-F9A7-49FC-3050-8B9C6EF5B40B}"/>
              </a:ext>
            </a:extLst>
          </p:cNvPr>
          <p:cNvSpPr txBox="1"/>
          <p:nvPr/>
        </p:nvSpPr>
        <p:spPr>
          <a:xfrm>
            <a:off x="450842" y="4917938"/>
            <a:ext cx="5789320" cy="276999"/>
          </a:xfrm>
          <a:prstGeom prst="rect">
            <a:avLst/>
          </a:prstGeom>
          <a:noFill/>
        </p:spPr>
        <p:txBody>
          <a:bodyPr wrap="square" rtlCol="0">
            <a:spAutoFit/>
          </a:bodyPr>
          <a:lstStyle/>
          <a:p>
            <a:pPr fontAlgn="base"/>
            <a:r>
              <a:rPr lang="en-US" sz="600">
                <a:solidFill>
                  <a:schemeClr val="tx1">
                    <a:lumMod val="65000"/>
                    <a:lumOff val="35000"/>
                  </a:schemeClr>
                </a:solidFill>
                <a:latin typeface="Century Gothic" panose="020B0502020202020204" pitchFamily="34" charset="0"/>
              </a:rPr>
              <a:t>Source: </a:t>
            </a:r>
            <a:r>
              <a:rPr lang="en-US" sz="600">
                <a:solidFill>
                  <a:schemeClr val="tx1">
                    <a:lumMod val="65000"/>
                    <a:lumOff val="35000"/>
                  </a:schemeClr>
                </a:solidFill>
                <a:latin typeface="Century Gothic" panose="020B0502020202020204" pitchFamily="34" charset="0"/>
                <a:hlinkClick r:id="rId3"/>
              </a:rPr>
              <a:t>CMSPI</a:t>
            </a:r>
            <a:endParaRPr lang="en-US" sz="600">
              <a:latin typeface="Century Gothic" panose="020B0502020202020204" pitchFamily="34" charset="0"/>
            </a:endParaRPr>
          </a:p>
          <a:p>
            <a:pPr fontAlgn="base"/>
            <a:endParaRPr lang="en-US" sz="600">
              <a:latin typeface="Century Gothic" panose="020B0502020202020204" pitchFamily="34" charset="0"/>
            </a:endParaRPr>
          </a:p>
        </p:txBody>
      </p:sp>
      <p:sp>
        <p:nvSpPr>
          <p:cNvPr id="15" name="Rounded Rectangle 4">
            <a:extLst>
              <a:ext uri="{FF2B5EF4-FFF2-40B4-BE49-F238E27FC236}">
                <a16:creationId xmlns:a16="http://schemas.microsoft.com/office/drawing/2014/main" id="{B0B5170A-401D-481A-2A81-6552E4D5C4F6}"/>
              </a:ext>
            </a:extLst>
          </p:cNvPr>
          <p:cNvSpPr/>
          <p:nvPr/>
        </p:nvSpPr>
        <p:spPr>
          <a:xfrm>
            <a:off x="555565" y="3805505"/>
            <a:ext cx="8134559" cy="1389431"/>
          </a:xfrm>
          <a:prstGeom prst="roundRect">
            <a:avLst>
              <a:gd name="adj" fmla="val 2183"/>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numCol="2" rtlCol="0" anchor="t"/>
          <a:lstStyle/>
          <a:p>
            <a:endParaRPr lang="en-US" sz="1500">
              <a:solidFill>
                <a:schemeClr val="tx1"/>
              </a:solidFill>
              <a:latin typeface="Century Gothic" panose="020B0502020202020204" pitchFamily="34" charset="0"/>
            </a:endParaRPr>
          </a:p>
        </p:txBody>
      </p:sp>
      <p:pic>
        <p:nvPicPr>
          <p:cNvPr id="18" name="Picture 2">
            <a:extLst>
              <a:ext uri="{FF2B5EF4-FFF2-40B4-BE49-F238E27FC236}">
                <a16:creationId xmlns:a16="http://schemas.microsoft.com/office/drawing/2014/main" id="{33017E89-D1DC-989B-9FF8-FADEBA054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058" y="894222"/>
            <a:ext cx="7323884" cy="31190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730E0CD-E232-F384-4F4C-8ECC4585D0E0}"/>
              </a:ext>
            </a:extLst>
          </p:cNvPr>
          <p:cNvSpPr txBox="1"/>
          <p:nvPr/>
        </p:nvSpPr>
        <p:spPr>
          <a:xfrm>
            <a:off x="3345502" y="3715494"/>
            <a:ext cx="3647551" cy="2185214"/>
          </a:xfrm>
          <a:prstGeom prst="rect">
            <a:avLst/>
          </a:prstGeom>
          <a:noFill/>
        </p:spPr>
        <p:txBody>
          <a:bodyPr wrap="square" rtlCol="0">
            <a:spAutoFit/>
          </a:bodyPr>
          <a:lstStyle/>
          <a:p>
            <a:endParaRPr lang="en-US" sz="1800">
              <a:solidFill>
                <a:schemeClr val="tx1"/>
              </a:solidFill>
              <a:latin typeface="Century Gothic" panose="020B0502020202020204" pitchFamily="34" charset="0"/>
            </a:endParaRPr>
          </a:p>
          <a:p>
            <a:r>
              <a:rPr lang="en-US" sz="1600" b="1">
                <a:solidFill>
                  <a:schemeClr val="tx1"/>
                </a:solidFill>
                <a:latin typeface="Century Gothic" panose="020B0502020202020204" pitchFamily="34" charset="0"/>
              </a:rPr>
              <a:t>Causes: </a:t>
            </a:r>
          </a:p>
          <a:p>
            <a:pPr marL="342900" indent="-342900">
              <a:buAutoNum type="arabicParenR"/>
            </a:pPr>
            <a:r>
              <a:rPr lang="en-US" sz="1600">
                <a:solidFill>
                  <a:schemeClr val="tx1"/>
                </a:solidFill>
                <a:latin typeface="Century Gothic" panose="020B0502020202020204" pitchFamily="34" charset="0"/>
              </a:rPr>
              <a:t>Increasing per transaction fees </a:t>
            </a:r>
          </a:p>
          <a:p>
            <a:pPr marL="342900" indent="-342900">
              <a:buAutoNum type="arabicParenR"/>
            </a:pPr>
            <a:r>
              <a:rPr lang="en-US" sz="1600">
                <a:solidFill>
                  <a:schemeClr val="tx1"/>
                </a:solidFill>
                <a:latin typeface="Century Gothic" panose="020B0502020202020204" pitchFamily="34" charset="0"/>
              </a:rPr>
              <a:t>Rising digital sales</a:t>
            </a:r>
          </a:p>
          <a:p>
            <a:pPr marL="342900" indent="-342900">
              <a:buAutoNum type="arabicParenR"/>
            </a:pPr>
            <a:r>
              <a:rPr lang="en-US" sz="1600">
                <a:solidFill>
                  <a:schemeClr val="tx1"/>
                </a:solidFill>
                <a:latin typeface="Century Gothic" panose="020B0502020202020204" pitchFamily="34" charset="0"/>
              </a:rPr>
              <a:t>Historic inflation</a:t>
            </a:r>
          </a:p>
          <a:p>
            <a:pPr algn="ctr"/>
            <a:r>
              <a:rPr lang="en-US" sz="1800">
                <a:solidFill>
                  <a:schemeClr val="tx1"/>
                </a:solidFill>
                <a:latin typeface="Century Gothic" panose="020B0502020202020204" pitchFamily="34" charset="0"/>
              </a:rPr>
              <a:t>     </a:t>
            </a:r>
          </a:p>
          <a:p>
            <a:endParaRPr lang="en-US" sz="1800">
              <a:solidFill>
                <a:schemeClr val="tx1"/>
              </a:solidFill>
              <a:latin typeface="Century Gothic" panose="020B0502020202020204" pitchFamily="34" charset="0"/>
            </a:endParaRPr>
          </a:p>
          <a:p>
            <a:endParaRPr lang="en-US"/>
          </a:p>
        </p:txBody>
      </p:sp>
    </p:spTree>
    <p:extLst>
      <p:ext uri="{BB962C8B-B14F-4D97-AF65-F5344CB8AC3E}">
        <p14:creationId xmlns:p14="http://schemas.microsoft.com/office/powerpoint/2010/main" val="144252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8">
            <a:extLst>
              <a:ext uri="{FF2B5EF4-FFF2-40B4-BE49-F238E27FC236}">
                <a16:creationId xmlns:a16="http://schemas.microsoft.com/office/drawing/2014/main" id="{A030EAC4-0CA8-4D99-A5BC-E80876C309E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351701" y="3269994"/>
            <a:ext cx="1495117" cy="8306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DE2967C-2A58-8442-9EDA-7282DDE180B9}"/>
              </a:ext>
            </a:extLst>
          </p:cNvPr>
          <p:cNvSpPr>
            <a:spLocks noGrp="1"/>
          </p:cNvSpPr>
          <p:nvPr>
            <p:ph type="title"/>
          </p:nvPr>
        </p:nvSpPr>
        <p:spPr/>
        <p:txBody>
          <a:bodyPr>
            <a:normAutofit/>
          </a:bodyPr>
          <a:lstStyle/>
          <a:p>
            <a:pPr algn="l"/>
            <a:r>
              <a:rPr lang="en-US" dirty="0">
                <a:solidFill>
                  <a:schemeClr val="accent1"/>
                </a:solidFill>
              </a:rPr>
              <a:t>Enterprise partners </a:t>
            </a:r>
            <a:r>
              <a:rPr lang="en-US" dirty="0"/>
              <a:t>and current merchant platforms</a:t>
            </a:r>
          </a:p>
        </p:txBody>
      </p:sp>
      <p:sp>
        <p:nvSpPr>
          <p:cNvPr id="3" name="Slide Number Placeholder 2">
            <a:extLst>
              <a:ext uri="{FF2B5EF4-FFF2-40B4-BE49-F238E27FC236}">
                <a16:creationId xmlns:a16="http://schemas.microsoft.com/office/drawing/2014/main" id="{7D8DF577-BEA5-C148-860F-4E1E505C20A3}"/>
              </a:ext>
            </a:extLst>
          </p:cNvPr>
          <p:cNvSpPr>
            <a:spLocks noGrp="1"/>
          </p:cNvSpPr>
          <p:nvPr>
            <p:ph type="sldNum" sz="quarter" idx="12"/>
          </p:nvPr>
        </p:nvSpPr>
        <p:spPr>
          <a:xfrm>
            <a:off x="96982" y="4872864"/>
            <a:ext cx="1545755" cy="273844"/>
          </a:xfrm>
        </p:spPr>
        <p:txBody>
          <a:bodyPr/>
          <a:lstStyle/>
          <a:p>
            <a:fld id="{E19354FB-B65D-304A-87F1-1F203383217A}" type="slidenum">
              <a:rPr lang="en-US" smtClean="0"/>
              <a:t>6</a:t>
            </a:fld>
            <a:endParaRPr lang="en-US"/>
          </a:p>
        </p:txBody>
      </p:sp>
      <p:pic>
        <p:nvPicPr>
          <p:cNvPr id="28" name="FIS">
            <a:extLst>
              <a:ext uri="{FF2B5EF4-FFF2-40B4-BE49-F238E27FC236}">
                <a16:creationId xmlns:a16="http://schemas.microsoft.com/office/drawing/2014/main" id="{544345BD-56B1-8845-8E4E-3C7CA240A7A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87509" y="4167860"/>
            <a:ext cx="767232" cy="411016"/>
          </a:xfrm>
          <a:prstGeom prst="rect">
            <a:avLst/>
          </a:prstGeom>
        </p:spPr>
      </p:pic>
      <p:pic>
        <p:nvPicPr>
          <p:cNvPr id="30" name="GlobalPayments">
            <a:extLst>
              <a:ext uri="{FF2B5EF4-FFF2-40B4-BE49-F238E27FC236}">
                <a16:creationId xmlns:a16="http://schemas.microsoft.com/office/drawing/2014/main" id="{11546F0D-AC53-2C40-85A8-D9418E1CF7B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76279" y="4306865"/>
            <a:ext cx="1614706" cy="226499"/>
          </a:xfrm>
          <a:prstGeom prst="rect">
            <a:avLst/>
          </a:prstGeom>
        </p:spPr>
      </p:pic>
      <p:pic>
        <p:nvPicPr>
          <p:cNvPr id="29" name="Fiserv">
            <a:extLst>
              <a:ext uri="{FF2B5EF4-FFF2-40B4-BE49-F238E27FC236}">
                <a16:creationId xmlns:a16="http://schemas.microsoft.com/office/drawing/2014/main" id="{6C50F710-366D-EB40-8714-D6EE49C08B8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145268" y="4183086"/>
            <a:ext cx="697484" cy="350376"/>
          </a:xfrm>
          <a:prstGeom prst="rect">
            <a:avLst/>
          </a:prstGeom>
        </p:spPr>
      </p:pic>
      <p:pic>
        <p:nvPicPr>
          <p:cNvPr id="31" name="Elavon" descr="Elavon - Wikipedia">
            <a:extLst>
              <a:ext uri="{FF2B5EF4-FFF2-40B4-BE49-F238E27FC236}">
                <a16:creationId xmlns:a16="http://schemas.microsoft.com/office/drawing/2014/main" id="{AB4A2797-6BA1-F746-826F-87962B83B03F}"/>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2904388" y="4183086"/>
            <a:ext cx="767232" cy="358041"/>
          </a:xfrm>
          <a:prstGeom prst="rect">
            <a:avLst/>
          </a:prstGeom>
          <a:noFill/>
          <a:extLst>
            <a:ext uri="{909E8E84-426E-40DD-AFC4-6F175D3DCCD1}">
              <a14:hiddenFill xmlns:a14="http://schemas.microsoft.com/office/drawing/2010/main">
                <a:solidFill>
                  <a:srgbClr val="FFFFFF"/>
                </a:solidFill>
              </a14:hiddenFill>
            </a:ext>
          </a:extLst>
        </p:spPr>
      </p:pic>
      <p:pic>
        <p:nvPicPr>
          <p:cNvPr id="45" name="MojoPay">
            <a:extLst>
              <a:ext uri="{FF2B5EF4-FFF2-40B4-BE49-F238E27FC236}">
                <a16:creationId xmlns:a16="http://schemas.microsoft.com/office/drawing/2014/main" id="{44A1AAC3-7A63-954C-8FB3-140962AF988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725857" y="3572922"/>
            <a:ext cx="1123304" cy="295203"/>
          </a:xfrm>
          <a:prstGeom prst="rect">
            <a:avLst/>
          </a:prstGeom>
        </p:spPr>
      </p:pic>
      <p:pic>
        <p:nvPicPr>
          <p:cNvPr id="39" name="CyberSource">
            <a:extLst>
              <a:ext uri="{FF2B5EF4-FFF2-40B4-BE49-F238E27FC236}">
                <a16:creationId xmlns:a16="http://schemas.microsoft.com/office/drawing/2014/main" id="{10C5B57E-1AF8-974A-BD44-4D5F94875F1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629243" y="2926689"/>
            <a:ext cx="1610265" cy="241176"/>
          </a:xfrm>
          <a:prstGeom prst="rect">
            <a:avLst/>
          </a:prstGeom>
        </p:spPr>
      </p:pic>
      <p:pic>
        <p:nvPicPr>
          <p:cNvPr id="34" name="Stripe">
            <a:extLst>
              <a:ext uri="{FF2B5EF4-FFF2-40B4-BE49-F238E27FC236}">
                <a16:creationId xmlns:a16="http://schemas.microsoft.com/office/drawing/2014/main" id="{DE37FF0F-8EE1-F448-B033-80D848787EAE}"/>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106086" y="2849121"/>
            <a:ext cx="928350" cy="385589"/>
          </a:xfrm>
          <a:prstGeom prst="rect">
            <a:avLst/>
          </a:prstGeom>
        </p:spPr>
      </p:pic>
      <p:pic>
        <p:nvPicPr>
          <p:cNvPr id="35" name="Authorize.net">
            <a:extLst>
              <a:ext uri="{FF2B5EF4-FFF2-40B4-BE49-F238E27FC236}">
                <a16:creationId xmlns:a16="http://schemas.microsoft.com/office/drawing/2014/main" id="{4BD0F9C5-50B5-C24A-819B-2344676DCB4E}"/>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366995" y="2961210"/>
            <a:ext cx="1235634" cy="161412"/>
          </a:xfrm>
          <a:prstGeom prst="rect">
            <a:avLst/>
          </a:prstGeom>
        </p:spPr>
      </p:pic>
      <p:pic>
        <p:nvPicPr>
          <p:cNvPr id="4100" name="Braintree" descr="Press and Media | Braintree Payments">
            <a:extLst>
              <a:ext uri="{FF2B5EF4-FFF2-40B4-BE49-F238E27FC236}">
                <a16:creationId xmlns:a16="http://schemas.microsoft.com/office/drawing/2014/main" id="{60EED400-CF9F-304C-94FA-E8A26BC8F986}"/>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7537893" y="2952506"/>
            <a:ext cx="1134551" cy="26428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Currency - Crunchbase Company Profile &amp; Funding">
            <a:extLst>
              <a:ext uri="{FF2B5EF4-FFF2-40B4-BE49-F238E27FC236}">
                <a16:creationId xmlns:a16="http://schemas.microsoft.com/office/drawing/2014/main" id="{7F7B7B0B-2286-410A-B5B9-EF0537475626}"/>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184907" y="3199953"/>
            <a:ext cx="1126572" cy="11265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5D59778D-8965-43E1-AB00-88B3B255DFC6}"/>
              </a:ext>
            </a:extLst>
          </p:cNvPr>
          <p:cNvPicPr>
            <a:picLocks noChangeAspect="1" noChangeArrowheads="1"/>
          </p:cNvPicPr>
          <p:nvPr/>
        </p:nvPicPr>
        <p:blipFill>
          <a:blip r:embed="rId1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66902" y="3627990"/>
            <a:ext cx="1397091" cy="1850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R &amp; Collections Automation Software &amp; Accounting API | Lockstep">
            <a:extLst>
              <a:ext uri="{FF2B5EF4-FFF2-40B4-BE49-F238E27FC236}">
                <a16:creationId xmlns:a16="http://schemas.microsoft.com/office/drawing/2014/main" id="{B0DCAE7E-7483-4EAF-9DB4-30D187B3258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53187" y="1916419"/>
            <a:ext cx="1732430" cy="6236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orldpay – Logos Download">
            <a:extLst>
              <a:ext uri="{FF2B5EF4-FFF2-40B4-BE49-F238E27FC236}">
                <a16:creationId xmlns:a16="http://schemas.microsoft.com/office/drawing/2014/main" id="{7FF8E194-B0D8-43E2-9434-BE2E10692484}"/>
              </a:ext>
            </a:extLst>
          </p:cNvPr>
          <p:cNvPicPr>
            <a:picLocks noChangeAspect="1" noChangeArrowheads="1"/>
          </p:cNvPicPr>
          <p:nvPr/>
        </p:nvPicPr>
        <p:blipFill>
          <a:blip r:embed="rId18">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822452" y="2899223"/>
            <a:ext cx="1422220" cy="2686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illtrust-logo – Acquilano">
            <a:extLst>
              <a:ext uri="{FF2B5EF4-FFF2-40B4-BE49-F238E27FC236}">
                <a16:creationId xmlns:a16="http://schemas.microsoft.com/office/drawing/2014/main" id="{9D955592-8C0E-4D55-9F83-0E02DC4FFA1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8382" y="1925265"/>
            <a:ext cx="1612480" cy="71665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Download Chase Bank Logo in SVG Vector or PNG File Format - Logo.wine">
            <a:extLst>
              <a:ext uri="{FF2B5EF4-FFF2-40B4-BE49-F238E27FC236}">
                <a16:creationId xmlns:a16="http://schemas.microsoft.com/office/drawing/2014/main" id="{936A4DC2-C834-49C6-A825-BB221391E125}"/>
              </a:ext>
            </a:extLst>
          </p:cNvPr>
          <p:cNvPicPr>
            <a:picLocks noChangeAspect="1" noChangeArrowheads="1"/>
          </p:cNvPicPr>
          <p:nvPr/>
        </p:nvPicPr>
        <p:blipFill>
          <a:blip r:embed="rId2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60161" y="3911735"/>
            <a:ext cx="1545755" cy="103050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larity Ventures Agency Services &amp; Qualifications | HubSpot">
            <a:extLst>
              <a:ext uri="{FF2B5EF4-FFF2-40B4-BE49-F238E27FC236}">
                <a16:creationId xmlns:a16="http://schemas.microsoft.com/office/drawing/2014/main" id="{FACC59FF-8630-4357-90B2-528ACFFA797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299767" y="1801868"/>
            <a:ext cx="694030" cy="84005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Transactis - Crunchbase Company Profile &amp; Funding">
            <a:extLst>
              <a:ext uri="{FF2B5EF4-FFF2-40B4-BE49-F238E27FC236}">
                <a16:creationId xmlns:a16="http://schemas.microsoft.com/office/drawing/2014/main" id="{FFDB4214-B87C-41CC-84E5-72FE601018A7}"/>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189197" y="1895047"/>
            <a:ext cx="1424060" cy="640827"/>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E3C1E476-1CE9-46AC-89C8-499AB4AF14A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26635" y="1183245"/>
            <a:ext cx="1005119" cy="4971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5C74A71-8848-4546-AC14-57D0D833030F}"/>
              </a:ext>
            </a:extLst>
          </p:cNvPr>
          <p:cNvSpPr txBox="1"/>
          <p:nvPr/>
        </p:nvSpPr>
        <p:spPr>
          <a:xfrm>
            <a:off x="5113058" y="1889543"/>
            <a:ext cx="1056197" cy="646331"/>
          </a:xfrm>
          <a:prstGeom prst="rect">
            <a:avLst/>
          </a:prstGeom>
          <a:solidFill>
            <a:srgbClr val="C00000"/>
          </a:solidFill>
        </p:spPr>
        <p:txBody>
          <a:bodyPr wrap="square" rtlCol="0">
            <a:spAutoFit/>
          </a:bodyPr>
          <a:lstStyle/>
          <a:p>
            <a:pPr algn="ctr"/>
            <a:r>
              <a:rPr lang="en-US" dirty="0">
                <a:solidFill>
                  <a:srgbClr val="FFFF00"/>
                </a:solidFill>
                <a:latin typeface="Times New Roman" panose="02020603050405020304" pitchFamily="18" charset="0"/>
                <a:cs typeface="Times New Roman" panose="02020603050405020304" pitchFamily="18" charset="0"/>
              </a:rPr>
              <a:t>Top 3 US Bank</a:t>
            </a:r>
          </a:p>
        </p:txBody>
      </p:sp>
      <p:pic>
        <p:nvPicPr>
          <p:cNvPr id="1052" name="Picture 28" descr="Paytrace Logo Icon - Download in Flat Style">
            <a:extLst>
              <a:ext uri="{FF2B5EF4-FFF2-40B4-BE49-F238E27FC236}">
                <a16:creationId xmlns:a16="http://schemas.microsoft.com/office/drawing/2014/main" id="{9143F1BD-FCAE-4EF0-8E89-4D2C934E698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58556" y="493804"/>
            <a:ext cx="1942671" cy="19426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10;&#10;Description automatically generated">
            <a:extLst>
              <a:ext uri="{FF2B5EF4-FFF2-40B4-BE49-F238E27FC236}">
                <a16:creationId xmlns:a16="http://schemas.microsoft.com/office/drawing/2014/main" id="{170FEF45-8B3E-CDD9-1FB2-B6366E6A1871}"/>
              </a:ext>
            </a:extLst>
          </p:cNvPr>
          <p:cNvPicPr>
            <a:picLocks noChangeAspect="1"/>
          </p:cNvPicPr>
          <p:nvPr/>
        </p:nvPicPr>
        <p:blipFill>
          <a:blip r:embed="rId25"/>
          <a:stretch>
            <a:fillRect/>
          </a:stretch>
        </p:blipFill>
        <p:spPr>
          <a:xfrm>
            <a:off x="3575050" y="1045042"/>
            <a:ext cx="1701229" cy="650151"/>
          </a:xfrm>
          <a:prstGeom prst="rect">
            <a:avLst/>
          </a:prstGeom>
        </p:spPr>
      </p:pic>
      <p:pic>
        <p:nvPicPr>
          <p:cNvPr id="8" name="Picture 7">
            <a:extLst>
              <a:ext uri="{FF2B5EF4-FFF2-40B4-BE49-F238E27FC236}">
                <a16:creationId xmlns:a16="http://schemas.microsoft.com/office/drawing/2014/main" id="{DF05592B-DA73-20C4-79AC-83AF06A650DE}"/>
              </a:ext>
            </a:extLst>
          </p:cNvPr>
          <p:cNvPicPr>
            <a:picLocks noChangeAspect="1"/>
          </p:cNvPicPr>
          <p:nvPr/>
        </p:nvPicPr>
        <p:blipFill>
          <a:blip r:embed="rId26"/>
          <a:stretch>
            <a:fillRect/>
          </a:stretch>
        </p:blipFill>
        <p:spPr>
          <a:xfrm>
            <a:off x="3748722" y="1967130"/>
            <a:ext cx="928350" cy="571292"/>
          </a:xfrm>
          <a:prstGeom prst="rect">
            <a:avLst/>
          </a:prstGeom>
        </p:spPr>
      </p:pic>
      <p:pic>
        <p:nvPicPr>
          <p:cNvPr id="7" name="Picture 6" descr="A black text on a white background&#10;&#10;Description automatically generated">
            <a:extLst>
              <a:ext uri="{FF2B5EF4-FFF2-40B4-BE49-F238E27FC236}">
                <a16:creationId xmlns:a16="http://schemas.microsoft.com/office/drawing/2014/main" id="{438710D0-93AA-C797-1F51-B7C8DEC2005F}"/>
              </a:ext>
            </a:extLst>
          </p:cNvPr>
          <p:cNvPicPr>
            <a:picLocks noChangeAspect="1"/>
          </p:cNvPicPr>
          <p:nvPr/>
        </p:nvPicPr>
        <p:blipFill>
          <a:blip r:embed="rId27"/>
          <a:stretch>
            <a:fillRect/>
          </a:stretch>
        </p:blipFill>
        <p:spPr>
          <a:xfrm>
            <a:off x="171397" y="2817049"/>
            <a:ext cx="2330360" cy="535202"/>
          </a:xfrm>
          <a:prstGeom prst="rect">
            <a:avLst/>
          </a:prstGeom>
        </p:spPr>
      </p:pic>
    </p:spTree>
    <p:extLst>
      <p:ext uri="{BB962C8B-B14F-4D97-AF65-F5344CB8AC3E}">
        <p14:creationId xmlns:p14="http://schemas.microsoft.com/office/powerpoint/2010/main" val="1833289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fill="hold" nodeType="withEffect" p14:presetBounceEnd="50000">
                                      <p:stCondLst>
                                        <p:cond delay="1000"/>
                                      </p:stCondLst>
                                      <p:childTnLst>
                                        <p:set>
                                          <p:cBhvr>
                                            <p:cTn id="6" dur="1" fill="hold">
                                              <p:stCondLst>
                                                <p:cond delay="0"/>
                                              </p:stCondLst>
                                            </p:cTn>
                                            <p:tgtEl>
                                              <p:spTgt spid="4100"/>
                                            </p:tgtEl>
                                            <p:attrNameLst>
                                              <p:attrName>style.visibility</p:attrName>
                                            </p:attrNameLst>
                                          </p:cBhvr>
                                          <p:to>
                                            <p:strVal val="visible"/>
                                          </p:to>
                                        </p:set>
                                        <p:anim calcmode="lin" valueType="num" p14:bounceEnd="50000">
                                          <p:cBhvr additive="base">
                                            <p:cTn id="7" dur="1000" fill="hold"/>
                                            <p:tgtEl>
                                              <p:spTgt spid="4100"/>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4100"/>
                                            </p:tgtEl>
                                            <p:attrNameLst>
                                              <p:attrName>ppt_y</p:attrName>
                                            </p:attrNameLst>
                                          </p:cBhvr>
                                          <p:tavLst>
                                            <p:tav tm="0">
                                              <p:val>
                                                <p:strVal val="1+#ppt_h/2"/>
                                              </p:val>
                                            </p:tav>
                                            <p:tav tm="100000">
                                              <p:val>
                                                <p:strVal val="#ppt_y"/>
                                              </p:val>
                                            </p:tav>
                                          </p:tavLst>
                                        </p:anim>
                                      </p:childTnLst>
                                    </p:cTn>
                                  </p:par>
                                  <p:par>
                                    <p:cTn id="9" presetID="2" presetClass="entr" presetSubtype="4" accel="50000" fill="hold" nodeType="withEffect" p14:presetBounceEnd="50000">
                                      <p:stCondLst>
                                        <p:cond delay="1200"/>
                                      </p:stCondLst>
                                      <p:childTnLst>
                                        <p:set>
                                          <p:cBhvr>
                                            <p:cTn id="10" dur="1" fill="hold">
                                              <p:stCondLst>
                                                <p:cond delay="0"/>
                                              </p:stCondLst>
                                            </p:cTn>
                                            <p:tgtEl>
                                              <p:spTgt spid="35"/>
                                            </p:tgtEl>
                                            <p:attrNameLst>
                                              <p:attrName>style.visibility</p:attrName>
                                            </p:attrNameLst>
                                          </p:cBhvr>
                                          <p:to>
                                            <p:strVal val="visible"/>
                                          </p:to>
                                        </p:set>
                                        <p:anim calcmode="lin" valueType="num" p14:bounceEnd="50000">
                                          <p:cBhvr additive="base">
                                            <p:cTn id="11" dur="10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4" accel="50000" fill="hold" nodeType="withEffect" p14:presetBounceEnd="50000">
                                      <p:stCondLst>
                                        <p:cond delay="1400"/>
                                      </p:stCondLst>
                                      <p:childTnLst>
                                        <p:set>
                                          <p:cBhvr>
                                            <p:cTn id="14" dur="1" fill="hold">
                                              <p:stCondLst>
                                                <p:cond delay="0"/>
                                              </p:stCondLst>
                                            </p:cTn>
                                            <p:tgtEl>
                                              <p:spTgt spid="34"/>
                                            </p:tgtEl>
                                            <p:attrNameLst>
                                              <p:attrName>style.visibility</p:attrName>
                                            </p:attrNameLst>
                                          </p:cBhvr>
                                          <p:to>
                                            <p:strVal val="visible"/>
                                          </p:to>
                                        </p:set>
                                        <p:anim calcmode="lin" valueType="num" p14:bounceEnd="50000">
                                          <p:cBhvr additive="base">
                                            <p:cTn id="15" dur="1000" fill="hold"/>
                                            <p:tgtEl>
                                              <p:spTgt spid="34"/>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4" accel="50000" fill="hold" nodeType="withEffect" p14:presetBounceEnd="50000">
                                      <p:stCondLst>
                                        <p:cond delay="1800"/>
                                      </p:stCondLst>
                                      <p:childTnLst>
                                        <p:set>
                                          <p:cBhvr>
                                            <p:cTn id="18" dur="1" fill="hold">
                                              <p:stCondLst>
                                                <p:cond delay="0"/>
                                              </p:stCondLst>
                                            </p:cTn>
                                            <p:tgtEl>
                                              <p:spTgt spid="39"/>
                                            </p:tgtEl>
                                            <p:attrNameLst>
                                              <p:attrName>style.visibility</p:attrName>
                                            </p:attrNameLst>
                                          </p:cBhvr>
                                          <p:to>
                                            <p:strVal val="visible"/>
                                          </p:to>
                                        </p:set>
                                        <p:anim calcmode="lin" valueType="num" p14:bounceEnd="50000">
                                          <p:cBhvr additive="base">
                                            <p:cTn id="19" dur="100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39"/>
                                            </p:tgtEl>
                                            <p:attrNameLst>
                                              <p:attrName>ppt_y</p:attrName>
                                            </p:attrNameLst>
                                          </p:cBhvr>
                                          <p:tavLst>
                                            <p:tav tm="0">
                                              <p:val>
                                                <p:strVal val="1+#ppt_h/2"/>
                                              </p:val>
                                            </p:tav>
                                            <p:tav tm="100000">
                                              <p:val>
                                                <p:strVal val="#ppt_y"/>
                                              </p:val>
                                            </p:tav>
                                          </p:tavLst>
                                        </p:anim>
                                      </p:childTnLst>
                                    </p:cTn>
                                  </p:par>
                                  <p:par>
                                    <p:cTn id="21" presetID="2" presetClass="entr" presetSubtype="4" accel="50000" fill="hold" nodeType="withEffect" p14:presetBounceEnd="50000">
                                      <p:stCondLst>
                                        <p:cond delay="2800"/>
                                      </p:stCondLst>
                                      <p:childTnLst>
                                        <p:set>
                                          <p:cBhvr>
                                            <p:cTn id="22" dur="1" fill="hold">
                                              <p:stCondLst>
                                                <p:cond delay="0"/>
                                              </p:stCondLst>
                                            </p:cTn>
                                            <p:tgtEl>
                                              <p:spTgt spid="45"/>
                                            </p:tgtEl>
                                            <p:attrNameLst>
                                              <p:attrName>style.visibility</p:attrName>
                                            </p:attrNameLst>
                                          </p:cBhvr>
                                          <p:to>
                                            <p:strVal val="visible"/>
                                          </p:to>
                                        </p:set>
                                        <p:anim calcmode="lin" valueType="num" p14:bounceEnd="50000">
                                          <p:cBhvr additive="base">
                                            <p:cTn id="23" dur="10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24" dur="1000" fill="hold"/>
                                            <p:tgtEl>
                                              <p:spTgt spid="45"/>
                                            </p:tgtEl>
                                            <p:attrNameLst>
                                              <p:attrName>ppt_y</p:attrName>
                                            </p:attrNameLst>
                                          </p:cBhvr>
                                          <p:tavLst>
                                            <p:tav tm="0">
                                              <p:val>
                                                <p:strVal val="1+#ppt_h/2"/>
                                              </p:val>
                                            </p:tav>
                                            <p:tav tm="100000">
                                              <p:val>
                                                <p:strVal val="#ppt_y"/>
                                              </p:val>
                                            </p:tav>
                                          </p:tavLst>
                                        </p:anim>
                                      </p:childTnLst>
                                    </p:cTn>
                                  </p:par>
                                  <p:par>
                                    <p:cTn id="25" presetID="2" presetClass="entr" presetSubtype="4" accel="50000" fill="hold" nodeType="withEffect" p14:presetBounceEnd="50000">
                                      <p:stCondLst>
                                        <p:cond delay="3400"/>
                                      </p:stCondLst>
                                      <p:childTnLst>
                                        <p:set>
                                          <p:cBhvr>
                                            <p:cTn id="26" dur="1" fill="hold">
                                              <p:stCondLst>
                                                <p:cond delay="0"/>
                                              </p:stCondLst>
                                            </p:cTn>
                                            <p:tgtEl>
                                              <p:spTgt spid="31"/>
                                            </p:tgtEl>
                                            <p:attrNameLst>
                                              <p:attrName>style.visibility</p:attrName>
                                            </p:attrNameLst>
                                          </p:cBhvr>
                                          <p:to>
                                            <p:strVal val="visible"/>
                                          </p:to>
                                        </p:set>
                                        <p:anim calcmode="lin" valueType="num" p14:bounceEnd="50000">
                                          <p:cBhvr additive="base">
                                            <p:cTn id="27" dur="1000" fill="hold"/>
                                            <p:tgtEl>
                                              <p:spTgt spid="31"/>
                                            </p:tgtEl>
                                            <p:attrNameLst>
                                              <p:attrName>ppt_x</p:attrName>
                                            </p:attrNameLst>
                                          </p:cBhvr>
                                          <p:tavLst>
                                            <p:tav tm="0">
                                              <p:val>
                                                <p:strVal val="#ppt_x"/>
                                              </p:val>
                                            </p:tav>
                                            <p:tav tm="100000">
                                              <p:val>
                                                <p:strVal val="#ppt_x"/>
                                              </p:val>
                                            </p:tav>
                                          </p:tavLst>
                                        </p:anim>
                                        <p:anim calcmode="lin" valueType="num" p14:bounceEnd="50000">
                                          <p:cBhvr additive="base">
                                            <p:cTn id="28" dur="10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accel="50000" fill="hold" nodeType="withEffect" p14:presetBounceEnd="50000">
                                      <p:stCondLst>
                                        <p:cond delay="3800"/>
                                      </p:stCondLst>
                                      <p:childTnLst>
                                        <p:set>
                                          <p:cBhvr>
                                            <p:cTn id="30" dur="1" fill="hold">
                                              <p:stCondLst>
                                                <p:cond delay="0"/>
                                              </p:stCondLst>
                                            </p:cTn>
                                            <p:tgtEl>
                                              <p:spTgt spid="29"/>
                                            </p:tgtEl>
                                            <p:attrNameLst>
                                              <p:attrName>style.visibility</p:attrName>
                                            </p:attrNameLst>
                                          </p:cBhvr>
                                          <p:to>
                                            <p:strVal val="visible"/>
                                          </p:to>
                                        </p:set>
                                        <p:anim calcmode="lin" valueType="num" p14:bounceEnd="50000">
                                          <p:cBhvr additive="base">
                                            <p:cTn id="31" dur="10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32" dur="10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accel="50000" fill="hold" nodeType="withEffect" p14:presetBounceEnd="50000">
                                      <p:stCondLst>
                                        <p:cond delay="4000"/>
                                      </p:stCondLst>
                                      <p:childTnLst>
                                        <p:set>
                                          <p:cBhvr>
                                            <p:cTn id="34" dur="1" fill="hold">
                                              <p:stCondLst>
                                                <p:cond delay="0"/>
                                              </p:stCondLst>
                                            </p:cTn>
                                            <p:tgtEl>
                                              <p:spTgt spid="30"/>
                                            </p:tgtEl>
                                            <p:attrNameLst>
                                              <p:attrName>style.visibility</p:attrName>
                                            </p:attrNameLst>
                                          </p:cBhvr>
                                          <p:to>
                                            <p:strVal val="visible"/>
                                          </p:to>
                                        </p:set>
                                        <p:anim calcmode="lin" valueType="num" p14:bounceEnd="50000">
                                          <p:cBhvr additive="base">
                                            <p:cTn id="35" dur="1000" fill="hold"/>
                                            <p:tgtEl>
                                              <p:spTgt spid="30"/>
                                            </p:tgtEl>
                                            <p:attrNameLst>
                                              <p:attrName>ppt_x</p:attrName>
                                            </p:attrNameLst>
                                          </p:cBhvr>
                                          <p:tavLst>
                                            <p:tav tm="0">
                                              <p:val>
                                                <p:strVal val="#ppt_x"/>
                                              </p:val>
                                            </p:tav>
                                            <p:tav tm="100000">
                                              <p:val>
                                                <p:strVal val="#ppt_x"/>
                                              </p:val>
                                            </p:tav>
                                          </p:tavLst>
                                        </p:anim>
                                        <p:anim calcmode="lin" valueType="num" p14:bounceEnd="50000">
                                          <p:cBhvr additive="base">
                                            <p:cTn id="36" dur="10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accel="50000" fill="hold" nodeType="withEffect" p14:presetBounceEnd="50000">
                                      <p:stCondLst>
                                        <p:cond delay="4200"/>
                                      </p:stCondLst>
                                      <p:childTnLst>
                                        <p:set>
                                          <p:cBhvr>
                                            <p:cTn id="38" dur="1" fill="hold">
                                              <p:stCondLst>
                                                <p:cond delay="0"/>
                                              </p:stCondLst>
                                            </p:cTn>
                                            <p:tgtEl>
                                              <p:spTgt spid="28"/>
                                            </p:tgtEl>
                                            <p:attrNameLst>
                                              <p:attrName>style.visibility</p:attrName>
                                            </p:attrNameLst>
                                          </p:cBhvr>
                                          <p:to>
                                            <p:strVal val="visible"/>
                                          </p:to>
                                        </p:set>
                                        <p:anim calcmode="lin" valueType="num" p14:bounceEnd="50000">
                                          <p:cBhvr additive="base">
                                            <p:cTn id="39" dur="1000" fill="hold"/>
                                            <p:tgtEl>
                                              <p:spTgt spid="28"/>
                                            </p:tgtEl>
                                            <p:attrNameLst>
                                              <p:attrName>ppt_x</p:attrName>
                                            </p:attrNameLst>
                                          </p:cBhvr>
                                          <p:tavLst>
                                            <p:tav tm="0">
                                              <p:val>
                                                <p:strVal val="#ppt_x"/>
                                              </p:val>
                                            </p:tav>
                                            <p:tav tm="100000">
                                              <p:val>
                                                <p:strVal val="#ppt_x"/>
                                              </p:val>
                                            </p:tav>
                                          </p:tavLst>
                                        </p:anim>
                                        <p:anim calcmode="lin" valueType="num" p14:bounceEnd="50000">
                                          <p:cBhvr additive="base">
                                            <p:cTn id="40"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000" fill="hold"/>
                                            <p:tgtEl>
                                              <p:spTgt spid="38"/>
                                            </p:tgtEl>
                                            <p:attrNameLst>
                                              <p:attrName>ppt_x</p:attrName>
                                            </p:attrNameLst>
                                          </p:cBhvr>
                                          <p:tavLst>
                                            <p:tav tm="0">
                                              <p:val>
                                                <p:strVal val="#ppt_x"/>
                                              </p:val>
                                            </p:tav>
                                            <p:tav tm="100000">
                                              <p:val>
                                                <p:strVal val="#ppt_x"/>
                                              </p:val>
                                            </p:tav>
                                          </p:tavLst>
                                        </p:anim>
                                        <p:anim calcmode="lin" valueType="num">
                                          <p:cBhvr additive="base">
                                            <p:cTn id="8" dur="10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accel="50000" fill="hold" nodeType="withEffect">
                                      <p:stCondLst>
                                        <p:cond delay="20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ppt_x"/>
                                              </p:val>
                                            </p:tav>
                                            <p:tav tm="100000">
                                              <p:val>
                                                <p:strVal val="#ppt_x"/>
                                              </p:val>
                                            </p:tav>
                                          </p:tavLst>
                                        </p:anim>
                                        <p:anim calcmode="lin" valueType="num">
                                          <p:cBhvr additive="base">
                                            <p:cTn id="12" dur="10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accel="50000" fill="hold" nodeType="withEffect">
                                      <p:stCondLst>
                                        <p:cond delay="40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ppt_x"/>
                                              </p:val>
                                            </p:tav>
                                            <p:tav tm="100000">
                                              <p:val>
                                                <p:strVal val="#ppt_x"/>
                                              </p:val>
                                            </p:tav>
                                          </p:tavLst>
                                        </p:anim>
                                        <p:anim calcmode="lin" valueType="num">
                                          <p:cBhvr additive="base">
                                            <p:cTn id="16" dur="1000" fill="hold"/>
                                            <p:tgtEl>
                                              <p:spTgt spid="37"/>
                                            </p:tgtEl>
                                            <p:attrNameLst>
                                              <p:attrName>ppt_y</p:attrName>
                                            </p:attrNameLst>
                                          </p:cBhvr>
                                          <p:tavLst>
                                            <p:tav tm="0">
                                              <p:val>
                                                <p:strVal val="1+#ppt_h/2"/>
                                              </p:val>
                                            </p:tav>
                                            <p:tav tm="100000">
                                              <p:val>
                                                <p:strVal val="#ppt_y"/>
                                              </p:val>
                                            </p:tav>
                                          </p:tavLst>
                                        </p:anim>
                                      </p:childTnLst>
                                    </p:cTn>
                                  </p:par>
                                  <p:par>
                                    <p:cTn id="17" presetID="2" presetClass="entr" presetSubtype="4" accel="50000" fill="hold" nodeType="withEffect">
                                      <p:stCondLst>
                                        <p:cond delay="60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1000" fill="hold"/>
                                            <p:tgtEl>
                                              <p:spTgt spid="36"/>
                                            </p:tgtEl>
                                            <p:attrNameLst>
                                              <p:attrName>ppt_x</p:attrName>
                                            </p:attrNameLst>
                                          </p:cBhvr>
                                          <p:tavLst>
                                            <p:tav tm="0">
                                              <p:val>
                                                <p:strVal val="#ppt_x"/>
                                              </p:val>
                                            </p:tav>
                                            <p:tav tm="100000">
                                              <p:val>
                                                <p:strVal val="#ppt_x"/>
                                              </p:val>
                                            </p:tav>
                                          </p:tavLst>
                                        </p:anim>
                                        <p:anim calcmode="lin" valueType="num">
                                          <p:cBhvr additive="base">
                                            <p:cTn id="20" dur="1000" fill="hold"/>
                                            <p:tgtEl>
                                              <p:spTgt spid="36"/>
                                            </p:tgtEl>
                                            <p:attrNameLst>
                                              <p:attrName>ppt_y</p:attrName>
                                            </p:attrNameLst>
                                          </p:cBhvr>
                                          <p:tavLst>
                                            <p:tav tm="0">
                                              <p:val>
                                                <p:strVal val="1+#ppt_h/2"/>
                                              </p:val>
                                            </p:tav>
                                            <p:tav tm="100000">
                                              <p:val>
                                                <p:strVal val="#ppt_y"/>
                                              </p:val>
                                            </p:tav>
                                          </p:tavLst>
                                        </p:anim>
                                      </p:childTnLst>
                                    </p:cTn>
                                  </p:par>
                                  <p:par>
                                    <p:cTn id="21" presetID="2" presetClass="entr" presetSubtype="4" accel="50000" fill="hold" nodeType="withEffect">
                                      <p:stCondLst>
                                        <p:cond delay="80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1000" fill="hold"/>
                                            <p:tgtEl>
                                              <p:spTgt spid="33"/>
                                            </p:tgtEl>
                                            <p:attrNameLst>
                                              <p:attrName>ppt_x</p:attrName>
                                            </p:attrNameLst>
                                          </p:cBhvr>
                                          <p:tavLst>
                                            <p:tav tm="0">
                                              <p:val>
                                                <p:strVal val="#ppt_x"/>
                                              </p:val>
                                            </p:tav>
                                            <p:tav tm="100000">
                                              <p:val>
                                                <p:strVal val="#ppt_x"/>
                                              </p:val>
                                            </p:tav>
                                          </p:tavLst>
                                        </p:anim>
                                        <p:anim calcmode="lin" valueType="num">
                                          <p:cBhvr additive="base">
                                            <p:cTn id="24" dur="1000" fill="hold"/>
                                            <p:tgtEl>
                                              <p:spTgt spid="33"/>
                                            </p:tgtEl>
                                            <p:attrNameLst>
                                              <p:attrName>ppt_y</p:attrName>
                                            </p:attrNameLst>
                                          </p:cBhvr>
                                          <p:tavLst>
                                            <p:tav tm="0">
                                              <p:val>
                                                <p:strVal val="1+#ppt_h/2"/>
                                              </p:val>
                                            </p:tav>
                                            <p:tav tm="100000">
                                              <p:val>
                                                <p:strVal val="#ppt_y"/>
                                              </p:val>
                                            </p:tav>
                                          </p:tavLst>
                                        </p:anim>
                                      </p:childTnLst>
                                    </p:cTn>
                                  </p:par>
                                  <p:par>
                                    <p:cTn id="25" presetID="2" presetClass="entr" presetSubtype="4" accel="50000" fill="hold" nodeType="withEffect">
                                      <p:stCondLst>
                                        <p:cond delay="1000"/>
                                      </p:stCondLst>
                                      <p:childTnLst>
                                        <p:set>
                                          <p:cBhvr>
                                            <p:cTn id="26" dur="1" fill="hold">
                                              <p:stCondLst>
                                                <p:cond delay="0"/>
                                              </p:stCondLst>
                                            </p:cTn>
                                            <p:tgtEl>
                                              <p:spTgt spid="4100"/>
                                            </p:tgtEl>
                                            <p:attrNameLst>
                                              <p:attrName>style.visibility</p:attrName>
                                            </p:attrNameLst>
                                          </p:cBhvr>
                                          <p:to>
                                            <p:strVal val="visible"/>
                                          </p:to>
                                        </p:set>
                                        <p:anim calcmode="lin" valueType="num">
                                          <p:cBhvr additive="base">
                                            <p:cTn id="27" dur="1000" fill="hold"/>
                                            <p:tgtEl>
                                              <p:spTgt spid="4100"/>
                                            </p:tgtEl>
                                            <p:attrNameLst>
                                              <p:attrName>ppt_x</p:attrName>
                                            </p:attrNameLst>
                                          </p:cBhvr>
                                          <p:tavLst>
                                            <p:tav tm="0">
                                              <p:val>
                                                <p:strVal val="#ppt_x"/>
                                              </p:val>
                                            </p:tav>
                                            <p:tav tm="100000">
                                              <p:val>
                                                <p:strVal val="#ppt_x"/>
                                              </p:val>
                                            </p:tav>
                                          </p:tavLst>
                                        </p:anim>
                                        <p:anim calcmode="lin" valueType="num">
                                          <p:cBhvr additive="base">
                                            <p:cTn id="28" dur="1000" fill="hold"/>
                                            <p:tgtEl>
                                              <p:spTgt spid="4100"/>
                                            </p:tgtEl>
                                            <p:attrNameLst>
                                              <p:attrName>ppt_y</p:attrName>
                                            </p:attrNameLst>
                                          </p:cBhvr>
                                          <p:tavLst>
                                            <p:tav tm="0">
                                              <p:val>
                                                <p:strVal val="1+#ppt_h/2"/>
                                              </p:val>
                                            </p:tav>
                                            <p:tav tm="100000">
                                              <p:val>
                                                <p:strVal val="#ppt_y"/>
                                              </p:val>
                                            </p:tav>
                                          </p:tavLst>
                                        </p:anim>
                                      </p:childTnLst>
                                    </p:cTn>
                                  </p:par>
                                  <p:par>
                                    <p:cTn id="29" presetID="2" presetClass="entr" presetSubtype="4" accel="50000" fill="hold" nodeType="withEffect">
                                      <p:stCondLst>
                                        <p:cond delay="120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1000" fill="hold"/>
                                            <p:tgtEl>
                                              <p:spTgt spid="35"/>
                                            </p:tgtEl>
                                            <p:attrNameLst>
                                              <p:attrName>ppt_x</p:attrName>
                                            </p:attrNameLst>
                                          </p:cBhvr>
                                          <p:tavLst>
                                            <p:tav tm="0">
                                              <p:val>
                                                <p:strVal val="#ppt_x"/>
                                              </p:val>
                                            </p:tav>
                                            <p:tav tm="100000">
                                              <p:val>
                                                <p:strVal val="#ppt_x"/>
                                              </p:val>
                                            </p:tav>
                                          </p:tavLst>
                                        </p:anim>
                                        <p:anim calcmode="lin" valueType="num">
                                          <p:cBhvr additive="base">
                                            <p:cTn id="32" dur="1000" fill="hold"/>
                                            <p:tgtEl>
                                              <p:spTgt spid="35"/>
                                            </p:tgtEl>
                                            <p:attrNameLst>
                                              <p:attrName>ppt_y</p:attrName>
                                            </p:attrNameLst>
                                          </p:cBhvr>
                                          <p:tavLst>
                                            <p:tav tm="0">
                                              <p:val>
                                                <p:strVal val="1+#ppt_h/2"/>
                                              </p:val>
                                            </p:tav>
                                            <p:tav tm="100000">
                                              <p:val>
                                                <p:strVal val="#ppt_y"/>
                                              </p:val>
                                            </p:tav>
                                          </p:tavLst>
                                        </p:anim>
                                      </p:childTnLst>
                                    </p:cTn>
                                  </p:par>
                                  <p:par>
                                    <p:cTn id="33" presetID="2" presetClass="entr" presetSubtype="4" accel="50000" fill="hold" nodeType="withEffect">
                                      <p:stCondLst>
                                        <p:cond delay="140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1000" fill="hold"/>
                                            <p:tgtEl>
                                              <p:spTgt spid="34"/>
                                            </p:tgtEl>
                                            <p:attrNameLst>
                                              <p:attrName>ppt_x</p:attrName>
                                            </p:attrNameLst>
                                          </p:cBhvr>
                                          <p:tavLst>
                                            <p:tav tm="0">
                                              <p:val>
                                                <p:strVal val="#ppt_x"/>
                                              </p:val>
                                            </p:tav>
                                            <p:tav tm="100000">
                                              <p:val>
                                                <p:strVal val="#ppt_x"/>
                                              </p:val>
                                            </p:tav>
                                          </p:tavLst>
                                        </p:anim>
                                        <p:anim calcmode="lin" valueType="num">
                                          <p:cBhvr additive="base">
                                            <p:cTn id="36" dur="1000" fill="hold"/>
                                            <p:tgtEl>
                                              <p:spTgt spid="34"/>
                                            </p:tgtEl>
                                            <p:attrNameLst>
                                              <p:attrName>ppt_y</p:attrName>
                                            </p:attrNameLst>
                                          </p:cBhvr>
                                          <p:tavLst>
                                            <p:tav tm="0">
                                              <p:val>
                                                <p:strVal val="1+#ppt_h/2"/>
                                              </p:val>
                                            </p:tav>
                                            <p:tav tm="100000">
                                              <p:val>
                                                <p:strVal val="#ppt_y"/>
                                              </p:val>
                                            </p:tav>
                                          </p:tavLst>
                                        </p:anim>
                                      </p:childTnLst>
                                    </p:cTn>
                                  </p:par>
                                  <p:par>
                                    <p:cTn id="37" presetID="2" presetClass="entr" presetSubtype="4" accel="50000" fill="hold" nodeType="withEffect">
                                      <p:stCondLst>
                                        <p:cond delay="160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1000" fill="hold"/>
                                            <p:tgtEl>
                                              <p:spTgt spid="40"/>
                                            </p:tgtEl>
                                            <p:attrNameLst>
                                              <p:attrName>ppt_x</p:attrName>
                                            </p:attrNameLst>
                                          </p:cBhvr>
                                          <p:tavLst>
                                            <p:tav tm="0">
                                              <p:val>
                                                <p:strVal val="#ppt_x"/>
                                              </p:val>
                                            </p:tav>
                                            <p:tav tm="100000">
                                              <p:val>
                                                <p:strVal val="#ppt_x"/>
                                              </p:val>
                                            </p:tav>
                                          </p:tavLst>
                                        </p:anim>
                                        <p:anim calcmode="lin" valueType="num">
                                          <p:cBhvr additive="base">
                                            <p:cTn id="40" dur="1000" fill="hold"/>
                                            <p:tgtEl>
                                              <p:spTgt spid="40"/>
                                            </p:tgtEl>
                                            <p:attrNameLst>
                                              <p:attrName>ppt_y</p:attrName>
                                            </p:attrNameLst>
                                          </p:cBhvr>
                                          <p:tavLst>
                                            <p:tav tm="0">
                                              <p:val>
                                                <p:strVal val="1+#ppt_h/2"/>
                                              </p:val>
                                            </p:tav>
                                            <p:tav tm="100000">
                                              <p:val>
                                                <p:strVal val="#ppt_y"/>
                                              </p:val>
                                            </p:tav>
                                          </p:tavLst>
                                        </p:anim>
                                      </p:childTnLst>
                                    </p:cTn>
                                  </p:par>
                                  <p:par>
                                    <p:cTn id="41" presetID="2" presetClass="entr" presetSubtype="4" accel="50000" fill="hold" nodeType="withEffect">
                                      <p:stCondLst>
                                        <p:cond delay="180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1000" fill="hold"/>
                                            <p:tgtEl>
                                              <p:spTgt spid="39"/>
                                            </p:tgtEl>
                                            <p:attrNameLst>
                                              <p:attrName>ppt_x</p:attrName>
                                            </p:attrNameLst>
                                          </p:cBhvr>
                                          <p:tavLst>
                                            <p:tav tm="0">
                                              <p:val>
                                                <p:strVal val="#ppt_x"/>
                                              </p:val>
                                            </p:tav>
                                            <p:tav tm="100000">
                                              <p:val>
                                                <p:strVal val="#ppt_x"/>
                                              </p:val>
                                            </p:tav>
                                          </p:tavLst>
                                        </p:anim>
                                        <p:anim calcmode="lin" valueType="num">
                                          <p:cBhvr additive="base">
                                            <p:cTn id="44" dur="100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4" accel="50000" fill="hold" nodeType="withEffect">
                                      <p:stCondLst>
                                        <p:cond delay="200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1000" fill="hold"/>
                                            <p:tgtEl>
                                              <p:spTgt spid="43"/>
                                            </p:tgtEl>
                                            <p:attrNameLst>
                                              <p:attrName>ppt_x</p:attrName>
                                            </p:attrNameLst>
                                          </p:cBhvr>
                                          <p:tavLst>
                                            <p:tav tm="0">
                                              <p:val>
                                                <p:strVal val="#ppt_x"/>
                                              </p:val>
                                            </p:tav>
                                            <p:tav tm="100000">
                                              <p:val>
                                                <p:strVal val="#ppt_x"/>
                                              </p:val>
                                            </p:tav>
                                          </p:tavLst>
                                        </p:anim>
                                        <p:anim calcmode="lin" valueType="num">
                                          <p:cBhvr additive="base">
                                            <p:cTn id="48" dur="1000" fill="hold"/>
                                            <p:tgtEl>
                                              <p:spTgt spid="43"/>
                                            </p:tgtEl>
                                            <p:attrNameLst>
                                              <p:attrName>ppt_y</p:attrName>
                                            </p:attrNameLst>
                                          </p:cBhvr>
                                          <p:tavLst>
                                            <p:tav tm="0">
                                              <p:val>
                                                <p:strVal val="1+#ppt_h/2"/>
                                              </p:val>
                                            </p:tav>
                                            <p:tav tm="100000">
                                              <p:val>
                                                <p:strVal val="#ppt_y"/>
                                              </p:val>
                                            </p:tav>
                                          </p:tavLst>
                                        </p:anim>
                                      </p:childTnLst>
                                    </p:cTn>
                                  </p:par>
                                  <p:par>
                                    <p:cTn id="49" presetID="2" presetClass="entr" presetSubtype="4" accel="50000" fill="hold" nodeType="withEffect">
                                      <p:stCondLst>
                                        <p:cond delay="220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1000" fill="hold"/>
                                            <p:tgtEl>
                                              <p:spTgt spid="48"/>
                                            </p:tgtEl>
                                            <p:attrNameLst>
                                              <p:attrName>ppt_x</p:attrName>
                                            </p:attrNameLst>
                                          </p:cBhvr>
                                          <p:tavLst>
                                            <p:tav tm="0">
                                              <p:val>
                                                <p:strVal val="#ppt_x"/>
                                              </p:val>
                                            </p:tav>
                                            <p:tav tm="100000">
                                              <p:val>
                                                <p:strVal val="#ppt_x"/>
                                              </p:val>
                                            </p:tav>
                                          </p:tavLst>
                                        </p:anim>
                                        <p:anim calcmode="lin" valueType="num">
                                          <p:cBhvr additive="base">
                                            <p:cTn id="52" dur="1000" fill="hold"/>
                                            <p:tgtEl>
                                              <p:spTgt spid="48"/>
                                            </p:tgtEl>
                                            <p:attrNameLst>
                                              <p:attrName>ppt_y</p:attrName>
                                            </p:attrNameLst>
                                          </p:cBhvr>
                                          <p:tavLst>
                                            <p:tav tm="0">
                                              <p:val>
                                                <p:strVal val="1+#ppt_h/2"/>
                                              </p:val>
                                            </p:tav>
                                            <p:tav tm="100000">
                                              <p:val>
                                                <p:strVal val="#ppt_y"/>
                                              </p:val>
                                            </p:tav>
                                          </p:tavLst>
                                        </p:anim>
                                      </p:childTnLst>
                                    </p:cTn>
                                  </p:par>
                                  <p:par>
                                    <p:cTn id="53" presetID="2" presetClass="entr" presetSubtype="4" accel="50000" fill="hold" nodeType="withEffect">
                                      <p:stCondLst>
                                        <p:cond delay="240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1000" fill="hold"/>
                                            <p:tgtEl>
                                              <p:spTgt spid="47"/>
                                            </p:tgtEl>
                                            <p:attrNameLst>
                                              <p:attrName>ppt_x</p:attrName>
                                            </p:attrNameLst>
                                          </p:cBhvr>
                                          <p:tavLst>
                                            <p:tav tm="0">
                                              <p:val>
                                                <p:strVal val="#ppt_x"/>
                                              </p:val>
                                            </p:tav>
                                            <p:tav tm="100000">
                                              <p:val>
                                                <p:strVal val="#ppt_x"/>
                                              </p:val>
                                            </p:tav>
                                          </p:tavLst>
                                        </p:anim>
                                        <p:anim calcmode="lin" valueType="num">
                                          <p:cBhvr additive="base">
                                            <p:cTn id="56" dur="1000" fill="hold"/>
                                            <p:tgtEl>
                                              <p:spTgt spid="47"/>
                                            </p:tgtEl>
                                            <p:attrNameLst>
                                              <p:attrName>ppt_y</p:attrName>
                                            </p:attrNameLst>
                                          </p:cBhvr>
                                          <p:tavLst>
                                            <p:tav tm="0">
                                              <p:val>
                                                <p:strVal val="1+#ppt_h/2"/>
                                              </p:val>
                                            </p:tav>
                                            <p:tav tm="100000">
                                              <p:val>
                                                <p:strVal val="#ppt_y"/>
                                              </p:val>
                                            </p:tav>
                                          </p:tavLst>
                                        </p:anim>
                                      </p:childTnLst>
                                    </p:cTn>
                                  </p:par>
                                  <p:par>
                                    <p:cTn id="57" presetID="2" presetClass="entr" presetSubtype="4" accel="50000" fill="hold" nodeType="withEffect">
                                      <p:stCondLst>
                                        <p:cond delay="260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1000" fill="hold"/>
                                            <p:tgtEl>
                                              <p:spTgt spid="41"/>
                                            </p:tgtEl>
                                            <p:attrNameLst>
                                              <p:attrName>ppt_x</p:attrName>
                                            </p:attrNameLst>
                                          </p:cBhvr>
                                          <p:tavLst>
                                            <p:tav tm="0">
                                              <p:val>
                                                <p:strVal val="#ppt_x"/>
                                              </p:val>
                                            </p:tav>
                                            <p:tav tm="100000">
                                              <p:val>
                                                <p:strVal val="#ppt_x"/>
                                              </p:val>
                                            </p:tav>
                                          </p:tavLst>
                                        </p:anim>
                                        <p:anim calcmode="lin" valueType="num">
                                          <p:cBhvr additive="base">
                                            <p:cTn id="60" dur="10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accel="50000" fill="hold" nodeType="withEffect">
                                      <p:stCondLst>
                                        <p:cond delay="2800"/>
                                      </p:stCondLst>
                                      <p:childTnLst>
                                        <p:set>
                                          <p:cBhvr>
                                            <p:cTn id="62" dur="1" fill="hold">
                                              <p:stCondLst>
                                                <p:cond delay="0"/>
                                              </p:stCondLst>
                                            </p:cTn>
                                            <p:tgtEl>
                                              <p:spTgt spid="45"/>
                                            </p:tgtEl>
                                            <p:attrNameLst>
                                              <p:attrName>style.visibility</p:attrName>
                                            </p:attrNameLst>
                                          </p:cBhvr>
                                          <p:to>
                                            <p:strVal val="visible"/>
                                          </p:to>
                                        </p:set>
                                        <p:anim calcmode="lin" valueType="num">
                                          <p:cBhvr additive="base">
                                            <p:cTn id="63" dur="1000" fill="hold"/>
                                            <p:tgtEl>
                                              <p:spTgt spid="45"/>
                                            </p:tgtEl>
                                            <p:attrNameLst>
                                              <p:attrName>ppt_x</p:attrName>
                                            </p:attrNameLst>
                                          </p:cBhvr>
                                          <p:tavLst>
                                            <p:tav tm="0">
                                              <p:val>
                                                <p:strVal val="#ppt_x"/>
                                              </p:val>
                                            </p:tav>
                                            <p:tav tm="100000">
                                              <p:val>
                                                <p:strVal val="#ppt_x"/>
                                              </p:val>
                                            </p:tav>
                                          </p:tavLst>
                                        </p:anim>
                                        <p:anim calcmode="lin" valueType="num">
                                          <p:cBhvr additive="base">
                                            <p:cTn id="64" dur="1000" fill="hold"/>
                                            <p:tgtEl>
                                              <p:spTgt spid="45"/>
                                            </p:tgtEl>
                                            <p:attrNameLst>
                                              <p:attrName>ppt_y</p:attrName>
                                            </p:attrNameLst>
                                          </p:cBhvr>
                                          <p:tavLst>
                                            <p:tav tm="0">
                                              <p:val>
                                                <p:strVal val="1+#ppt_h/2"/>
                                              </p:val>
                                            </p:tav>
                                            <p:tav tm="100000">
                                              <p:val>
                                                <p:strVal val="#ppt_y"/>
                                              </p:val>
                                            </p:tav>
                                          </p:tavLst>
                                        </p:anim>
                                      </p:childTnLst>
                                    </p:cTn>
                                  </p:par>
                                  <p:par>
                                    <p:cTn id="65" presetID="2" presetClass="entr" presetSubtype="4" accel="50000" fill="hold" nodeType="withEffect">
                                      <p:stCondLst>
                                        <p:cond delay="3000"/>
                                      </p:stCondLst>
                                      <p:childTnLst>
                                        <p:set>
                                          <p:cBhvr>
                                            <p:cTn id="66" dur="1" fill="hold">
                                              <p:stCondLst>
                                                <p:cond delay="0"/>
                                              </p:stCondLst>
                                            </p:cTn>
                                            <p:tgtEl>
                                              <p:spTgt spid="46"/>
                                            </p:tgtEl>
                                            <p:attrNameLst>
                                              <p:attrName>style.visibility</p:attrName>
                                            </p:attrNameLst>
                                          </p:cBhvr>
                                          <p:to>
                                            <p:strVal val="visible"/>
                                          </p:to>
                                        </p:set>
                                        <p:anim calcmode="lin" valueType="num">
                                          <p:cBhvr additive="base">
                                            <p:cTn id="67" dur="1000" fill="hold"/>
                                            <p:tgtEl>
                                              <p:spTgt spid="46"/>
                                            </p:tgtEl>
                                            <p:attrNameLst>
                                              <p:attrName>ppt_x</p:attrName>
                                            </p:attrNameLst>
                                          </p:cBhvr>
                                          <p:tavLst>
                                            <p:tav tm="0">
                                              <p:val>
                                                <p:strVal val="#ppt_x"/>
                                              </p:val>
                                            </p:tav>
                                            <p:tav tm="100000">
                                              <p:val>
                                                <p:strVal val="#ppt_x"/>
                                              </p:val>
                                            </p:tav>
                                          </p:tavLst>
                                        </p:anim>
                                        <p:anim calcmode="lin" valueType="num">
                                          <p:cBhvr additive="base">
                                            <p:cTn id="68" dur="1000" fill="hold"/>
                                            <p:tgtEl>
                                              <p:spTgt spid="46"/>
                                            </p:tgtEl>
                                            <p:attrNameLst>
                                              <p:attrName>ppt_y</p:attrName>
                                            </p:attrNameLst>
                                          </p:cBhvr>
                                          <p:tavLst>
                                            <p:tav tm="0">
                                              <p:val>
                                                <p:strVal val="1+#ppt_h/2"/>
                                              </p:val>
                                            </p:tav>
                                            <p:tav tm="100000">
                                              <p:val>
                                                <p:strVal val="#ppt_y"/>
                                              </p:val>
                                            </p:tav>
                                          </p:tavLst>
                                        </p:anim>
                                      </p:childTnLst>
                                    </p:cTn>
                                  </p:par>
                                  <p:par>
                                    <p:cTn id="69" presetID="2" presetClass="entr" presetSubtype="4" accel="50000" fill="hold" nodeType="withEffect">
                                      <p:stCondLst>
                                        <p:cond delay="3200"/>
                                      </p:stCondLst>
                                      <p:childTnLst>
                                        <p:set>
                                          <p:cBhvr>
                                            <p:cTn id="70" dur="1" fill="hold">
                                              <p:stCondLst>
                                                <p:cond delay="0"/>
                                              </p:stCondLst>
                                            </p:cTn>
                                            <p:tgtEl>
                                              <p:spTgt spid="42"/>
                                            </p:tgtEl>
                                            <p:attrNameLst>
                                              <p:attrName>style.visibility</p:attrName>
                                            </p:attrNameLst>
                                          </p:cBhvr>
                                          <p:to>
                                            <p:strVal val="visible"/>
                                          </p:to>
                                        </p:set>
                                        <p:anim calcmode="lin" valueType="num">
                                          <p:cBhvr additive="base">
                                            <p:cTn id="71" dur="1000" fill="hold"/>
                                            <p:tgtEl>
                                              <p:spTgt spid="42"/>
                                            </p:tgtEl>
                                            <p:attrNameLst>
                                              <p:attrName>ppt_x</p:attrName>
                                            </p:attrNameLst>
                                          </p:cBhvr>
                                          <p:tavLst>
                                            <p:tav tm="0">
                                              <p:val>
                                                <p:strVal val="#ppt_x"/>
                                              </p:val>
                                            </p:tav>
                                            <p:tav tm="100000">
                                              <p:val>
                                                <p:strVal val="#ppt_x"/>
                                              </p:val>
                                            </p:tav>
                                          </p:tavLst>
                                        </p:anim>
                                        <p:anim calcmode="lin" valueType="num">
                                          <p:cBhvr additive="base">
                                            <p:cTn id="72" dur="1000" fill="hold"/>
                                            <p:tgtEl>
                                              <p:spTgt spid="42"/>
                                            </p:tgtEl>
                                            <p:attrNameLst>
                                              <p:attrName>ppt_y</p:attrName>
                                            </p:attrNameLst>
                                          </p:cBhvr>
                                          <p:tavLst>
                                            <p:tav tm="0">
                                              <p:val>
                                                <p:strVal val="1+#ppt_h/2"/>
                                              </p:val>
                                            </p:tav>
                                            <p:tav tm="100000">
                                              <p:val>
                                                <p:strVal val="#ppt_y"/>
                                              </p:val>
                                            </p:tav>
                                          </p:tavLst>
                                        </p:anim>
                                      </p:childTnLst>
                                    </p:cTn>
                                  </p:par>
                                  <p:par>
                                    <p:cTn id="73" presetID="2" presetClass="entr" presetSubtype="4" accel="50000" fill="hold" nodeType="withEffect">
                                      <p:stCondLst>
                                        <p:cond delay="340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1000" fill="hold"/>
                                            <p:tgtEl>
                                              <p:spTgt spid="31"/>
                                            </p:tgtEl>
                                            <p:attrNameLst>
                                              <p:attrName>ppt_x</p:attrName>
                                            </p:attrNameLst>
                                          </p:cBhvr>
                                          <p:tavLst>
                                            <p:tav tm="0">
                                              <p:val>
                                                <p:strVal val="#ppt_x"/>
                                              </p:val>
                                            </p:tav>
                                            <p:tav tm="100000">
                                              <p:val>
                                                <p:strVal val="#ppt_x"/>
                                              </p:val>
                                            </p:tav>
                                          </p:tavLst>
                                        </p:anim>
                                        <p:anim calcmode="lin" valueType="num">
                                          <p:cBhvr additive="base">
                                            <p:cTn id="76" dur="1000" fill="hold"/>
                                            <p:tgtEl>
                                              <p:spTgt spid="31"/>
                                            </p:tgtEl>
                                            <p:attrNameLst>
                                              <p:attrName>ppt_y</p:attrName>
                                            </p:attrNameLst>
                                          </p:cBhvr>
                                          <p:tavLst>
                                            <p:tav tm="0">
                                              <p:val>
                                                <p:strVal val="1+#ppt_h/2"/>
                                              </p:val>
                                            </p:tav>
                                            <p:tav tm="100000">
                                              <p:val>
                                                <p:strVal val="#ppt_y"/>
                                              </p:val>
                                            </p:tav>
                                          </p:tavLst>
                                        </p:anim>
                                      </p:childTnLst>
                                    </p:cTn>
                                  </p:par>
                                  <p:par>
                                    <p:cTn id="77" presetID="2" presetClass="entr" presetSubtype="4" accel="50000" fill="hold" nodeType="withEffect">
                                      <p:stCondLst>
                                        <p:cond delay="360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1000" fill="hold"/>
                                            <p:tgtEl>
                                              <p:spTgt spid="27"/>
                                            </p:tgtEl>
                                            <p:attrNameLst>
                                              <p:attrName>ppt_x</p:attrName>
                                            </p:attrNameLst>
                                          </p:cBhvr>
                                          <p:tavLst>
                                            <p:tav tm="0">
                                              <p:val>
                                                <p:strVal val="#ppt_x"/>
                                              </p:val>
                                            </p:tav>
                                            <p:tav tm="100000">
                                              <p:val>
                                                <p:strVal val="#ppt_x"/>
                                              </p:val>
                                            </p:tav>
                                          </p:tavLst>
                                        </p:anim>
                                        <p:anim calcmode="lin" valueType="num">
                                          <p:cBhvr additive="base">
                                            <p:cTn id="80" dur="1000" fill="hold"/>
                                            <p:tgtEl>
                                              <p:spTgt spid="27"/>
                                            </p:tgtEl>
                                            <p:attrNameLst>
                                              <p:attrName>ppt_y</p:attrName>
                                            </p:attrNameLst>
                                          </p:cBhvr>
                                          <p:tavLst>
                                            <p:tav tm="0">
                                              <p:val>
                                                <p:strVal val="1+#ppt_h/2"/>
                                              </p:val>
                                            </p:tav>
                                            <p:tav tm="100000">
                                              <p:val>
                                                <p:strVal val="#ppt_y"/>
                                              </p:val>
                                            </p:tav>
                                          </p:tavLst>
                                        </p:anim>
                                      </p:childTnLst>
                                    </p:cTn>
                                  </p:par>
                                  <p:par>
                                    <p:cTn id="81" presetID="2" presetClass="entr" presetSubtype="4" accel="50000" fill="hold" nodeType="withEffect">
                                      <p:stCondLst>
                                        <p:cond delay="380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accel="50000" fill="hold" nodeType="withEffect">
                                      <p:stCondLst>
                                        <p:cond delay="400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accel="50000" fill="hold" nodeType="withEffect">
                                      <p:stCondLst>
                                        <p:cond delay="420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1000" fill="hold"/>
                                            <p:tgtEl>
                                              <p:spTgt spid="28"/>
                                            </p:tgtEl>
                                            <p:attrNameLst>
                                              <p:attrName>ppt_x</p:attrName>
                                            </p:attrNameLst>
                                          </p:cBhvr>
                                          <p:tavLst>
                                            <p:tav tm="0">
                                              <p:val>
                                                <p:strVal val="#ppt_x"/>
                                              </p:val>
                                            </p:tav>
                                            <p:tav tm="100000">
                                              <p:val>
                                                <p:strVal val="#ppt_x"/>
                                              </p:val>
                                            </p:tav>
                                          </p:tavLst>
                                        </p:anim>
                                        <p:anim calcmode="lin" valueType="num">
                                          <p:cBhvr additive="base">
                                            <p:cTn id="92"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E6FC03A-F1A9-B269-94BC-10692F994C9D}"/>
              </a:ext>
            </a:extLst>
          </p:cNvPr>
          <p:cNvSpPr txBox="1">
            <a:spLocks/>
          </p:cNvSpPr>
          <p:nvPr/>
        </p:nvSpPr>
        <p:spPr>
          <a:xfrm>
            <a:off x="530352" y="219321"/>
            <a:ext cx="8083296" cy="738092"/>
          </a:xfrm>
          <a:prstGeom prst="rect">
            <a:avLst/>
          </a:prstGeom>
        </p:spPr>
        <p:txBody>
          <a:bodyPr vert="horz" lIns="91440" tIns="45720" rIns="91440" bIns="45720" rtlCol="0" anchor="t">
            <a:noAutofit/>
          </a:bodyPr>
          <a:lstStyle>
            <a:lvl1pPr algn="ctr" defTabSz="685800" rtl="0" eaLnBrk="1" latinLnBrk="0" hangingPunct="1">
              <a:lnSpc>
                <a:spcPct val="90000"/>
              </a:lnSpc>
              <a:spcBef>
                <a:spcPct val="0"/>
              </a:spcBef>
              <a:buNone/>
              <a:defRPr sz="2400" kern="1200">
                <a:solidFill>
                  <a:schemeClr val="accent2"/>
                </a:solidFill>
                <a:latin typeface="Century Gothic" panose="020B0502020202020204" pitchFamily="34" charset="0"/>
                <a:ea typeface="+mj-ea"/>
                <a:cs typeface="+mj-cs"/>
              </a:defRPr>
            </a:lvl1pPr>
          </a:lstStyle>
          <a:p>
            <a:pPr algn="l"/>
            <a:r>
              <a:rPr lang="en-US">
                <a:solidFill>
                  <a:schemeClr val="tx1"/>
                </a:solidFill>
                <a:latin typeface="Century Gothic"/>
              </a:rPr>
              <a:t>What merchants need</a:t>
            </a:r>
            <a:endParaRPr lang="en-US">
              <a:solidFill>
                <a:schemeClr val="tx1"/>
              </a:solidFill>
            </a:endParaRPr>
          </a:p>
        </p:txBody>
      </p:sp>
      <p:sp>
        <p:nvSpPr>
          <p:cNvPr id="16" name="Subtitle 5">
            <a:extLst>
              <a:ext uri="{FF2B5EF4-FFF2-40B4-BE49-F238E27FC236}">
                <a16:creationId xmlns:a16="http://schemas.microsoft.com/office/drawing/2014/main" id="{8EAD71F8-9BB0-4826-B398-4F29003675B9}"/>
              </a:ext>
            </a:extLst>
          </p:cNvPr>
          <p:cNvSpPr txBox="1">
            <a:spLocks/>
          </p:cNvSpPr>
          <p:nvPr/>
        </p:nvSpPr>
        <p:spPr>
          <a:xfrm>
            <a:off x="2645024" y="1846504"/>
            <a:ext cx="1789910" cy="464100"/>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defRPr/>
            </a:pPr>
            <a:r>
              <a:rPr lang="en-US" sz="1600" b="1" kern="0">
                <a:solidFill>
                  <a:schemeClr val="accent1"/>
                </a:solidFill>
                <a:latin typeface="Century Gothic"/>
                <a:ea typeface="Roboto Condensed Light" panose="02000000000000000000" pitchFamily="2" charset="0"/>
                <a:cs typeface="Roboto Condensed Light" panose="02000000000000000000" pitchFamily="2" charset="0"/>
              </a:rPr>
              <a:t>Seamless</a:t>
            </a:r>
          </a:p>
        </p:txBody>
      </p:sp>
      <p:sp>
        <p:nvSpPr>
          <p:cNvPr id="3" name="Slide Number Placeholder 2">
            <a:extLst>
              <a:ext uri="{FF2B5EF4-FFF2-40B4-BE49-F238E27FC236}">
                <a16:creationId xmlns:a16="http://schemas.microsoft.com/office/drawing/2014/main" id="{04112160-6500-4A44-9D97-37DCD35D4D8C}"/>
              </a:ext>
            </a:extLst>
          </p:cNvPr>
          <p:cNvSpPr>
            <a:spLocks noGrp="1"/>
          </p:cNvSpPr>
          <p:nvPr>
            <p:ph type="sldNum" sz="quarter" idx="12"/>
          </p:nvPr>
        </p:nvSpPr>
        <p:spPr>
          <a:xfrm>
            <a:off x="0" y="4917939"/>
            <a:ext cx="555565" cy="273844"/>
          </a:xfrm>
        </p:spPr>
        <p:txBody>
          <a:bodyPr/>
          <a:lstStyle/>
          <a:p>
            <a:pPr algn="ctr"/>
            <a:fld id="{E19354FB-B65D-304A-87F1-1F203383217A}" type="slidenum">
              <a:rPr lang="en-US" smtClean="0"/>
              <a:pPr algn="ctr"/>
              <a:t>7</a:t>
            </a:fld>
            <a:endParaRPr lang="en-US"/>
          </a:p>
        </p:txBody>
      </p:sp>
      <p:pic>
        <p:nvPicPr>
          <p:cNvPr id="7" name="Graphic 6">
            <a:extLst>
              <a:ext uri="{FF2B5EF4-FFF2-40B4-BE49-F238E27FC236}">
                <a16:creationId xmlns:a16="http://schemas.microsoft.com/office/drawing/2014/main" id="{2457A8FB-6451-3A46-8977-843569C41A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71583" y="1339456"/>
            <a:ext cx="342236" cy="342236"/>
          </a:xfrm>
          <a:prstGeom prst="rect">
            <a:avLst/>
          </a:prstGeom>
        </p:spPr>
      </p:pic>
      <p:sp>
        <p:nvSpPr>
          <p:cNvPr id="14" name="Subtitle 5">
            <a:extLst>
              <a:ext uri="{FF2B5EF4-FFF2-40B4-BE49-F238E27FC236}">
                <a16:creationId xmlns:a16="http://schemas.microsoft.com/office/drawing/2014/main" id="{6D9D48C3-55D6-474A-B374-04DA2C74ED66}"/>
              </a:ext>
            </a:extLst>
          </p:cNvPr>
          <p:cNvSpPr txBox="1">
            <a:spLocks/>
          </p:cNvSpPr>
          <p:nvPr/>
        </p:nvSpPr>
        <p:spPr>
          <a:xfrm>
            <a:off x="2648049" y="2338633"/>
            <a:ext cx="1605744" cy="464100"/>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defRPr/>
            </a:pPr>
            <a:r>
              <a:rPr lang="en-US" sz="1400" kern="0" dirty="0">
                <a:latin typeface="Century Gothic"/>
                <a:ea typeface="Roboto Condensed Light" panose="02000000000000000000" pitchFamily="2" charset="0"/>
                <a:cs typeface="Roboto Condensed Light" panose="02000000000000000000" pitchFamily="2" charset="0"/>
              </a:rPr>
              <a:t>Independent, API-driven solution </a:t>
            </a:r>
          </a:p>
          <a:p>
            <a:pPr defTabSz="914400">
              <a:defRPr/>
            </a:pPr>
            <a:r>
              <a:rPr lang="en-US" sz="1400" kern="0" dirty="0">
                <a:latin typeface="Century Gothic"/>
                <a:ea typeface="Roboto Condensed Light" panose="02000000000000000000" pitchFamily="2" charset="0"/>
                <a:cs typeface="Roboto Condensed Light" panose="02000000000000000000" pitchFamily="2" charset="0"/>
              </a:rPr>
              <a:t>Surcharge </a:t>
            </a:r>
            <a:r>
              <a:rPr lang="en-US" sz="1400" u="sng" kern="0" dirty="0">
                <a:latin typeface="Century Gothic"/>
                <a:ea typeface="Roboto Condensed Light" panose="02000000000000000000" pitchFamily="2" charset="0"/>
                <a:cs typeface="Roboto Condensed Light" panose="02000000000000000000" pitchFamily="2" charset="0"/>
              </a:rPr>
              <a:t>wherever</a:t>
            </a:r>
            <a:r>
              <a:rPr lang="en-US" sz="1400" kern="0" dirty="0">
                <a:latin typeface="Century Gothic"/>
                <a:ea typeface="Roboto Condensed Light" panose="02000000000000000000" pitchFamily="2" charset="0"/>
                <a:cs typeface="Roboto Condensed Light" panose="02000000000000000000" pitchFamily="2" charset="0"/>
              </a:rPr>
              <a:t> you accept payments today</a:t>
            </a:r>
          </a:p>
        </p:txBody>
      </p:sp>
      <p:sp>
        <p:nvSpPr>
          <p:cNvPr id="4" name="Rectangle 3">
            <a:extLst>
              <a:ext uri="{FF2B5EF4-FFF2-40B4-BE49-F238E27FC236}">
                <a16:creationId xmlns:a16="http://schemas.microsoft.com/office/drawing/2014/main" id="{60CAF323-F8DB-49A0-9FCB-9E3CC4EA40E0}"/>
              </a:ext>
            </a:extLst>
          </p:cNvPr>
          <p:cNvSpPr/>
          <p:nvPr/>
        </p:nvSpPr>
        <p:spPr>
          <a:xfrm>
            <a:off x="2645024" y="1291131"/>
            <a:ext cx="1790339" cy="3220364"/>
          </a:xfrm>
          <a:prstGeom prst="rect">
            <a:avLst/>
          </a:prstGeom>
          <a:noFill/>
          <a:ln w="19050">
            <a:solidFill>
              <a:schemeClr val="bg1">
                <a:lumMod val="9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8D37489-8284-4D6F-86F7-22ADB19D882B}"/>
              </a:ext>
            </a:extLst>
          </p:cNvPr>
          <p:cNvSpPr/>
          <p:nvPr/>
        </p:nvSpPr>
        <p:spPr>
          <a:xfrm>
            <a:off x="2653493" y="4464894"/>
            <a:ext cx="178990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ubtitle 5">
            <a:extLst>
              <a:ext uri="{FF2B5EF4-FFF2-40B4-BE49-F238E27FC236}">
                <a16:creationId xmlns:a16="http://schemas.microsoft.com/office/drawing/2014/main" id="{3DD44052-5B3F-4703-8E9D-02E716CB23C3}"/>
              </a:ext>
            </a:extLst>
          </p:cNvPr>
          <p:cNvSpPr txBox="1">
            <a:spLocks/>
          </p:cNvSpPr>
          <p:nvPr/>
        </p:nvSpPr>
        <p:spPr>
          <a:xfrm>
            <a:off x="4729277" y="2354942"/>
            <a:ext cx="1686989" cy="464100"/>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defRPr/>
            </a:pPr>
            <a:r>
              <a:rPr lang="en-US" sz="1400" kern="0">
                <a:latin typeface="Century Gothic"/>
                <a:ea typeface="Roboto Condensed Light" panose="02000000000000000000" pitchFamily="2" charset="0"/>
                <a:cs typeface="Roboto Condensed Light" panose="02000000000000000000" pitchFamily="2" charset="0"/>
              </a:rPr>
              <a:t>Surcharge who, what, when, and how much </a:t>
            </a:r>
            <a:r>
              <a:rPr lang="en-US" sz="1400" u="sng" kern="0">
                <a:latin typeface="Century Gothic"/>
                <a:ea typeface="Roboto Condensed Light" panose="02000000000000000000" pitchFamily="2" charset="0"/>
                <a:cs typeface="Roboto Condensed Light" panose="02000000000000000000" pitchFamily="2" charset="0"/>
              </a:rPr>
              <a:t>you</a:t>
            </a:r>
            <a:r>
              <a:rPr lang="en-US" sz="1400" kern="0">
                <a:latin typeface="Century Gothic"/>
                <a:ea typeface="Roboto Condensed Light" panose="02000000000000000000" pitchFamily="2" charset="0"/>
                <a:cs typeface="Roboto Condensed Light" panose="02000000000000000000" pitchFamily="2" charset="0"/>
              </a:rPr>
              <a:t> want</a:t>
            </a:r>
          </a:p>
          <a:p>
            <a:pPr defTabSz="914400">
              <a:defRPr/>
            </a:pPr>
            <a:r>
              <a:rPr lang="en-US" sz="1400" kern="0">
                <a:latin typeface="Century Gothic"/>
                <a:ea typeface="Roboto Condensed Light" panose="02000000000000000000" pitchFamily="2" charset="0"/>
                <a:cs typeface="Roboto Condensed Light" panose="02000000000000000000" pitchFamily="2" charset="0"/>
              </a:rPr>
              <a:t>Reporting on savings and fees</a:t>
            </a:r>
          </a:p>
          <a:p>
            <a:pPr marL="0" indent="0" defTabSz="914400">
              <a:buNone/>
              <a:defRPr/>
            </a:pPr>
            <a:endParaRPr lang="en-US" sz="1400" kern="0">
              <a:latin typeface="Century Gothic"/>
              <a:ea typeface="Roboto Condensed Light" panose="02000000000000000000" pitchFamily="2" charset="0"/>
              <a:cs typeface="Roboto Condensed Light" panose="02000000000000000000" pitchFamily="2" charset="0"/>
            </a:endParaRPr>
          </a:p>
        </p:txBody>
      </p:sp>
      <p:sp>
        <p:nvSpPr>
          <p:cNvPr id="22" name="Rectangle 21">
            <a:extLst>
              <a:ext uri="{FF2B5EF4-FFF2-40B4-BE49-F238E27FC236}">
                <a16:creationId xmlns:a16="http://schemas.microsoft.com/office/drawing/2014/main" id="{A35DDE4A-78E4-4212-9430-F32B6DA28FE7}"/>
              </a:ext>
            </a:extLst>
          </p:cNvPr>
          <p:cNvSpPr/>
          <p:nvPr/>
        </p:nvSpPr>
        <p:spPr>
          <a:xfrm>
            <a:off x="4726253" y="1290023"/>
            <a:ext cx="1790339" cy="3220364"/>
          </a:xfrm>
          <a:prstGeom prst="rect">
            <a:avLst/>
          </a:prstGeom>
          <a:noFill/>
          <a:ln w="19050">
            <a:solidFill>
              <a:schemeClr val="bg1">
                <a:lumMod val="9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50E1D59-EC41-4EB0-A05D-7E0FFBEBAD38}"/>
              </a:ext>
            </a:extLst>
          </p:cNvPr>
          <p:cNvSpPr/>
          <p:nvPr/>
        </p:nvSpPr>
        <p:spPr>
          <a:xfrm>
            <a:off x="4734722" y="4463786"/>
            <a:ext cx="178990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BE10B2EF-62F7-4CA5-A42C-39AD80DC4B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76351" y="1348767"/>
            <a:ext cx="331032" cy="342236"/>
          </a:xfrm>
          <a:prstGeom prst="rect">
            <a:avLst/>
          </a:prstGeom>
        </p:spPr>
      </p:pic>
      <p:sp>
        <p:nvSpPr>
          <p:cNvPr id="35" name="Subtitle 5">
            <a:extLst>
              <a:ext uri="{FF2B5EF4-FFF2-40B4-BE49-F238E27FC236}">
                <a16:creationId xmlns:a16="http://schemas.microsoft.com/office/drawing/2014/main" id="{1B64C1CB-9450-42BF-984A-CDB4CA312A45}"/>
              </a:ext>
            </a:extLst>
          </p:cNvPr>
          <p:cNvSpPr txBox="1">
            <a:spLocks/>
          </p:cNvSpPr>
          <p:nvPr/>
        </p:nvSpPr>
        <p:spPr>
          <a:xfrm>
            <a:off x="6854754" y="2357405"/>
            <a:ext cx="1605744" cy="464100"/>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defRPr/>
            </a:pPr>
            <a:r>
              <a:rPr lang="en-US" sz="1400" kern="0">
                <a:latin typeface="Century Gothic"/>
                <a:ea typeface="Roboto Condensed Light" panose="02000000000000000000" pitchFamily="2" charset="0"/>
                <a:cs typeface="Roboto Condensed Light" panose="02000000000000000000" pitchFamily="2" charset="0"/>
              </a:rPr>
              <a:t>Contractually guaranteed compliance with the 67+ surcharge regulators</a:t>
            </a:r>
          </a:p>
          <a:p>
            <a:pPr defTabSz="914400">
              <a:defRPr/>
            </a:pPr>
            <a:r>
              <a:rPr lang="en-US" sz="1400" kern="0">
                <a:latin typeface="Century Gothic"/>
                <a:ea typeface="Roboto Condensed Light" panose="02000000000000000000" pitchFamily="2" charset="0"/>
                <a:cs typeface="Roboto Condensed Light" panose="02000000000000000000" pitchFamily="2" charset="0"/>
              </a:rPr>
              <a:t>ISO 27001 compliant</a:t>
            </a:r>
          </a:p>
          <a:p>
            <a:pPr defTabSz="914400">
              <a:defRPr/>
            </a:pPr>
            <a:endParaRPr lang="en-US" sz="1400" kern="0">
              <a:latin typeface="Century Gothic"/>
              <a:ea typeface="Roboto Condensed Light" panose="02000000000000000000" pitchFamily="2" charset="0"/>
              <a:cs typeface="Roboto Condensed Light" panose="02000000000000000000" pitchFamily="2" charset="0"/>
            </a:endParaRPr>
          </a:p>
        </p:txBody>
      </p:sp>
      <p:sp>
        <p:nvSpPr>
          <p:cNvPr id="36" name="Rectangle 35">
            <a:extLst>
              <a:ext uri="{FF2B5EF4-FFF2-40B4-BE49-F238E27FC236}">
                <a16:creationId xmlns:a16="http://schemas.microsoft.com/office/drawing/2014/main" id="{0EECAEDE-3D4A-4AAC-96A8-479577811951}"/>
              </a:ext>
            </a:extLst>
          </p:cNvPr>
          <p:cNvSpPr/>
          <p:nvPr/>
        </p:nvSpPr>
        <p:spPr>
          <a:xfrm>
            <a:off x="6851729" y="1274322"/>
            <a:ext cx="1790339" cy="3221109"/>
          </a:xfrm>
          <a:prstGeom prst="rect">
            <a:avLst/>
          </a:prstGeom>
          <a:noFill/>
          <a:ln w="19050">
            <a:solidFill>
              <a:schemeClr val="bg1">
                <a:lumMod val="9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DF9EA36-EBF5-4C40-B53C-99288E586EF6}"/>
              </a:ext>
            </a:extLst>
          </p:cNvPr>
          <p:cNvSpPr/>
          <p:nvPr/>
        </p:nvSpPr>
        <p:spPr>
          <a:xfrm>
            <a:off x="6860198" y="4463786"/>
            <a:ext cx="1789909" cy="47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Graphic 38">
            <a:extLst>
              <a:ext uri="{FF2B5EF4-FFF2-40B4-BE49-F238E27FC236}">
                <a16:creationId xmlns:a16="http://schemas.microsoft.com/office/drawing/2014/main" id="{9586FADC-802B-4FFA-8277-233E6CBF41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63375" y="1354022"/>
            <a:ext cx="422546" cy="352122"/>
          </a:xfrm>
          <a:prstGeom prst="rect">
            <a:avLst/>
          </a:prstGeom>
        </p:spPr>
      </p:pic>
      <p:sp>
        <p:nvSpPr>
          <p:cNvPr id="40" name="Subtitle 5">
            <a:extLst>
              <a:ext uri="{FF2B5EF4-FFF2-40B4-BE49-F238E27FC236}">
                <a16:creationId xmlns:a16="http://schemas.microsoft.com/office/drawing/2014/main" id="{342C0D4F-C471-4B4C-9E63-6DBCF45399F8}"/>
              </a:ext>
            </a:extLst>
          </p:cNvPr>
          <p:cNvSpPr txBox="1">
            <a:spLocks/>
          </p:cNvSpPr>
          <p:nvPr/>
        </p:nvSpPr>
        <p:spPr>
          <a:xfrm>
            <a:off x="4734722" y="1846504"/>
            <a:ext cx="1686990" cy="464100"/>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defRPr/>
            </a:pPr>
            <a:r>
              <a:rPr lang="en-US" sz="1600" b="1" kern="0">
                <a:solidFill>
                  <a:schemeClr val="accent1"/>
                </a:solidFill>
                <a:latin typeface="Century Gothic"/>
                <a:ea typeface="Roboto Condensed Light" panose="02000000000000000000" pitchFamily="2" charset="0"/>
                <a:cs typeface="Roboto Condensed Light" panose="02000000000000000000" pitchFamily="2" charset="0"/>
              </a:rPr>
              <a:t>Control</a:t>
            </a:r>
          </a:p>
        </p:txBody>
      </p:sp>
      <p:sp>
        <p:nvSpPr>
          <p:cNvPr id="42" name="Subtitle 5">
            <a:extLst>
              <a:ext uri="{FF2B5EF4-FFF2-40B4-BE49-F238E27FC236}">
                <a16:creationId xmlns:a16="http://schemas.microsoft.com/office/drawing/2014/main" id="{FBA03C82-37E9-434F-9051-DEEA94872869}"/>
              </a:ext>
            </a:extLst>
          </p:cNvPr>
          <p:cNvSpPr txBox="1">
            <a:spLocks/>
          </p:cNvSpPr>
          <p:nvPr/>
        </p:nvSpPr>
        <p:spPr>
          <a:xfrm>
            <a:off x="6860198" y="1843207"/>
            <a:ext cx="1605744" cy="464100"/>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defRPr/>
            </a:pPr>
            <a:r>
              <a:rPr lang="en-US" sz="1600" b="1" kern="0">
                <a:solidFill>
                  <a:schemeClr val="accent1"/>
                </a:solidFill>
                <a:latin typeface="Century Gothic"/>
                <a:ea typeface="Roboto Condensed Light" panose="02000000000000000000" pitchFamily="2" charset="0"/>
                <a:cs typeface="Roboto Condensed Light" panose="02000000000000000000" pitchFamily="2" charset="0"/>
              </a:rPr>
              <a:t>Compliant</a:t>
            </a:r>
          </a:p>
        </p:txBody>
      </p:sp>
      <p:grpSp>
        <p:nvGrpSpPr>
          <p:cNvPr id="2" name="Group 1">
            <a:extLst>
              <a:ext uri="{FF2B5EF4-FFF2-40B4-BE49-F238E27FC236}">
                <a16:creationId xmlns:a16="http://schemas.microsoft.com/office/drawing/2014/main" id="{8D716188-F6CF-775F-2E0B-C9E765228AB5}"/>
              </a:ext>
            </a:extLst>
          </p:cNvPr>
          <p:cNvGrpSpPr/>
          <p:nvPr/>
        </p:nvGrpSpPr>
        <p:grpSpPr>
          <a:xfrm>
            <a:off x="519548" y="1277854"/>
            <a:ext cx="1798378" cy="3237172"/>
            <a:chOff x="6849229" y="1272334"/>
            <a:chExt cx="1798378" cy="3237172"/>
          </a:xfrm>
        </p:grpSpPr>
        <p:sp>
          <p:nvSpPr>
            <p:cNvPr id="26" name="Subtitle 5">
              <a:extLst>
                <a:ext uri="{FF2B5EF4-FFF2-40B4-BE49-F238E27FC236}">
                  <a16:creationId xmlns:a16="http://schemas.microsoft.com/office/drawing/2014/main" id="{A30F9419-84D5-4930-A42C-77974E05D628}"/>
                </a:ext>
              </a:extLst>
            </p:cNvPr>
            <p:cNvSpPr txBox="1">
              <a:spLocks/>
            </p:cNvSpPr>
            <p:nvPr/>
          </p:nvSpPr>
          <p:spPr>
            <a:xfrm>
              <a:off x="6852254" y="2390253"/>
              <a:ext cx="1605744" cy="464100"/>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400">
                <a:defRPr/>
              </a:pPr>
              <a:r>
                <a:rPr lang="en-US" sz="1400" kern="0" dirty="0">
                  <a:latin typeface="Century Gothic"/>
                  <a:ea typeface="Roboto Condensed Light"/>
                  <a:cs typeface="Roboto Condensed Light" panose="02000000000000000000" pitchFamily="2" charset="0"/>
                </a:rPr>
                <a:t>Not another payment provider adding more fees</a:t>
              </a:r>
            </a:p>
            <a:p>
              <a:pPr defTabSz="914400">
                <a:defRPr/>
              </a:pPr>
              <a:r>
                <a:rPr lang="en-US" sz="1400" kern="0" dirty="0">
                  <a:latin typeface="Century Gothic"/>
                  <a:ea typeface="Roboto Condensed Light"/>
                  <a:cs typeface="Roboto Condensed Light" panose="02000000000000000000" pitchFamily="2" charset="0"/>
                </a:rPr>
                <a:t>We get paid when the merchant recovers fees</a:t>
              </a:r>
            </a:p>
          </p:txBody>
        </p:sp>
        <p:sp>
          <p:nvSpPr>
            <p:cNvPr id="27" name="Rectangle 26">
              <a:extLst>
                <a:ext uri="{FF2B5EF4-FFF2-40B4-BE49-F238E27FC236}">
                  <a16:creationId xmlns:a16="http://schemas.microsoft.com/office/drawing/2014/main" id="{E79D122F-2372-2CD6-525D-EB9C81D026BB}"/>
                </a:ext>
              </a:extLst>
            </p:cNvPr>
            <p:cNvSpPr/>
            <p:nvPr/>
          </p:nvSpPr>
          <p:spPr>
            <a:xfrm>
              <a:off x="6849229" y="1272334"/>
              <a:ext cx="1790339" cy="3221109"/>
            </a:xfrm>
            <a:prstGeom prst="rect">
              <a:avLst/>
            </a:prstGeom>
            <a:noFill/>
            <a:ln w="19050">
              <a:solidFill>
                <a:schemeClr val="bg1">
                  <a:lumMod val="9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4E61B24-7850-9FEB-3C60-9FA439B24033}"/>
                </a:ext>
              </a:extLst>
            </p:cNvPr>
            <p:cNvSpPr/>
            <p:nvPr/>
          </p:nvSpPr>
          <p:spPr>
            <a:xfrm>
              <a:off x="6857698" y="4463787"/>
              <a:ext cx="178990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ubtitle 5">
              <a:extLst>
                <a:ext uri="{FF2B5EF4-FFF2-40B4-BE49-F238E27FC236}">
                  <a16:creationId xmlns:a16="http://schemas.microsoft.com/office/drawing/2014/main" id="{6D694559-7788-3014-3744-6AC62193DDAF}"/>
                </a:ext>
              </a:extLst>
            </p:cNvPr>
            <p:cNvSpPr txBox="1">
              <a:spLocks/>
            </p:cNvSpPr>
            <p:nvPr/>
          </p:nvSpPr>
          <p:spPr>
            <a:xfrm>
              <a:off x="6857698" y="1841217"/>
              <a:ext cx="1605744" cy="464100"/>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defRPr/>
              </a:pPr>
              <a:r>
                <a:rPr lang="en-US" sz="1600" b="1" kern="0">
                  <a:solidFill>
                    <a:schemeClr val="accent1"/>
                  </a:solidFill>
                  <a:latin typeface="Century Gothic"/>
                  <a:ea typeface="Roboto Condensed Light"/>
                </a:rPr>
                <a:t>Aligned</a:t>
              </a:r>
              <a:endParaRPr lang="en-US">
                <a:solidFill>
                  <a:schemeClr val="accent1"/>
                </a:solidFill>
              </a:endParaRPr>
            </a:p>
          </p:txBody>
        </p:sp>
        <p:pic>
          <p:nvPicPr>
            <p:cNvPr id="10" name="Graphic 9" descr="Handshake outline">
              <a:extLst>
                <a:ext uri="{FF2B5EF4-FFF2-40B4-BE49-F238E27FC236}">
                  <a16:creationId xmlns:a16="http://schemas.microsoft.com/office/drawing/2014/main" id="{66BE85E0-6E6D-013E-83F6-C75051FE348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21671" y="1339456"/>
              <a:ext cx="401839" cy="401839"/>
            </a:xfrm>
            <a:prstGeom prst="rect">
              <a:avLst/>
            </a:prstGeom>
          </p:spPr>
        </p:pic>
      </p:grpSp>
      <p:sp>
        <p:nvSpPr>
          <p:cNvPr id="8" name="TextBox 7">
            <a:extLst>
              <a:ext uri="{FF2B5EF4-FFF2-40B4-BE49-F238E27FC236}">
                <a16:creationId xmlns:a16="http://schemas.microsoft.com/office/drawing/2014/main" id="{4D6C3594-FD93-D2A2-B598-CB76B95580EA}"/>
              </a:ext>
            </a:extLst>
          </p:cNvPr>
          <p:cNvSpPr txBox="1"/>
          <p:nvPr/>
        </p:nvSpPr>
        <p:spPr>
          <a:xfrm>
            <a:off x="555565" y="631042"/>
            <a:ext cx="7990193" cy="338554"/>
          </a:xfrm>
          <a:prstGeom prst="rect">
            <a:avLst/>
          </a:prstGeom>
          <a:noFill/>
        </p:spPr>
        <p:txBody>
          <a:bodyPr wrap="square" lIns="91440" tIns="45720" rIns="91440" bIns="45720" rtlCol="0" anchor="t">
            <a:spAutoFit/>
          </a:bodyPr>
          <a:lstStyle/>
          <a:p>
            <a:r>
              <a:rPr lang="en-US" sz="1600">
                <a:latin typeface="Century Gothic"/>
              </a:rPr>
              <a:t>Surcharge partner criteria</a:t>
            </a:r>
          </a:p>
        </p:txBody>
      </p:sp>
    </p:spTree>
    <p:extLst>
      <p:ext uri="{BB962C8B-B14F-4D97-AF65-F5344CB8AC3E}">
        <p14:creationId xmlns:p14="http://schemas.microsoft.com/office/powerpoint/2010/main" val="2699822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186FC-3D03-D571-FDB2-E585E4584D51}"/>
              </a:ext>
            </a:extLst>
          </p:cNvPr>
          <p:cNvSpPr>
            <a:spLocks noGrp="1"/>
          </p:cNvSpPr>
          <p:nvPr>
            <p:ph type="title"/>
          </p:nvPr>
        </p:nvSpPr>
        <p:spPr/>
        <p:txBody>
          <a:bodyPr/>
          <a:lstStyle/>
          <a:p>
            <a:pPr algn="l"/>
            <a:r>
              <a:rPr lang="en-US"/>
              <a:t>The critical components of compliance</a:t>
            </a:r>
          </a:p>
        </p:txBody>
      </p:sp>
      <p:sp>
        <p:nvSpPr>
          <p:cNvPr id="3" name="Slide Number Placeholder 2">
            <a:extLst>
              <a:ext uri="{FF2B5EF4-FFF2-40B4-BE49-F238E27FC236}">
                <a16:creationId xmlns:a16="http://schemas.microsoft.com/office/drawing/2014/main" id="{0ED0F4F7-503A-5A83-A232-1B80A6CF46CC}"/>
              </a:ext>
            </a:extLst>
          </p:cNvPr>
          <p:cNvSpPr>
            <a:spLocks noGrp="1"/>
          </p:cNvSpPr>
          <p:nvPr>
            <p:ph type="sldNum" sz="quarter" idx="12"/>
          </p:nvPr>
        </p:nvSpPr>
        <p:spPr>
          <a:xfrm>
            <a:off x="0" y="4905778"/>
            <a:ext cx="1545755" cy="273844"/>
          </a:xfrm>
        </p:spPr>
        <p:txBody>
          <a:bodyPr/>
          <a:lstStyle/>
          <a:p>
            <a:fld id="{E19354FB-B65D-304A-87F1-1F203383217A}" type="slidenum">
              <a:rPr lang="en-US" smtClean="0"/>
              <a:t>8</a:t>
            </a:fld>
            <a:endParaRPr lang="en-US"/>
          </a:p>
        </p:txBody>
      </p:sp>
      <p:sp>
        <p:nvSpPr>
          <p:cNvPr id="4" name="Google Shape;791;p48">
            <a:extLst>
              <a:ext uri="{FF2B5EF4-FFF2-40B4-BE49-F238E27FC236}">
                <a16:creationId xmlns:a16="http://schemas.microsoft.com/office/drawing/2014/main" id="{C95D83FF-5828-FD33-EABF-A3270620205F}"/>
              </a:ext>
            </a:extLst>
          </p:cNvPr>
          <p:cNvSpPr txBox="1">
            <a:spLocks/>
          </p:cNvSpPr>
          <p:nvPr/>
        </p:nvSpPr>
        <p:spPr>
          <a:xfrm>
            <a:off x="549260" y="1277821"/>
            <a:ext cx="2560320" cy="365760"/>
          </a:xfrm>
          <a:prstGeom prst="rect">
            <a:avLst/>
          </a:prstGeom>
        </p:spPr>
        <p:txBody>
          <a:bodyPr spcFirstLastPara="1" wrap="square" lIns="91425" tIns="91425" rIns="91425" bIns="9142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1200" b="1" dirty="0">
                <a:latin typeface="Century Gothic" panose="020B0502020202020204" pitchFamily="34" charset="0"/>
              </a:rPr>
              <a:t>Rate-Level Compliance</a:t>
            </a:r>
          </a:p>
        </p:txBody>
      </p:sp>
      <p:sp>
        <p:nvSpPr>
          <p:cNvPr id="5" name="Google Shape;792;p48">
            <a:extLst>
              <a:ext uri="{FF2B5EF4-FFF2-40B4-BE49-F238E27FC236}">
                <a16:creationId xmlns:a16="http://schemas.microsoft.com/office/drawing/2014/main" id="{0EA8F666-52B7-ED50-7633-16A982AEE747}"/>
              </a:ext>
            </a:extLst>
          </p:cNvPr>
          <p:cNvSpPr txBox="1">
            <a:spLocks/>
          </p:cNvSpPr>
          <p:nvPr/>
        </p:nvSpPr>
        <p:spPr>
          <a:xfrm>
            <a:off x="530351" y="1592035"/>
            <a:ext cx="3920181" cy="1253435"/>
          </a:xfrm>
          <a:prstGeom prst="rect">
            <a:avLst/>
          </a:prstGeom>
          <a:solidFill>
            <a:schemeClr val="bg1">
              <a:lumMod val="95000"/>
            </a:schemeClr>
          </a:solidFill>
          <a:effectLst>
            <a:outerShdw blurRad="50800" dist="38100" dir="2700000" algn="tl" rotWithShape="0">
              <a:prstClr val="black">
                <a:alpha val="40000"/>
              </a:prstClr>
            </a:outerShdw>
          </a:effectLst>
        </p:spPr>
        <p:txBody>
          <a:bodyPr spcFirstLastPara="1" wrap="square" lIns="91425" tIns="91425" rIns="91425" bIns="9142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800">
                <a:latin typeface="Century Gothic" panose="020B0502020202020204" pitchFamily="34" charset="0"/>
              </a:rPr>
              <a:t>Automated maximizing fee recovery in accordance with maximum surcharge and customer contracts rules.</a:t>
            </a:r>
          </a:p>
          <a:p>
            <a:pPr marL="0" indent="0">
              <a:lnSpc>
                <a:spcPct val="100000"/>
              </a:lnSpc>
              <a:spcBef>
                <a:spcPts val="0"/>
              </a:spcBef>
              <a:buNone/>
            </a:pPr>
            <a:endParaRPr lang="en-US" sz="800">
              <a:latin typeface="Century Gothic" panose="020B0502020202020204" pitchFamily="34" charset="0"/>
            </a:endParaRPr>
          </a:p>
          <a:p>
            <a:pPr marL="0" indent="0">
              <a:lnSpc>
                <a:spcPct val="100000"/>
              </a:lnSpc>
              <a:spcBef>
                <a:spcPts val="0"/>
              </a:spcBef>
              <a:buNone/>
            </a:pPr>
            <a:endParaRPr lang="en-US" sz="800" b="1">
              <a:latin typeface="Century Gothic" panose="020B0502020202020204" pitchFamily="34" charset="0"/>
            </a:endParaRPr>
          </a:p>
          <a:p>
            <a:pPr marL="0" indent="0">
              <a:lnSpc>
                <a:spcPct val="100000"/>
              </a:lnSpc>
              <a:spcBef>
                <a:spcPts val="0"/>
              </a:spcBef>
              <a:buNone/>
            </a:pPr>
            <a:endParaRPr lang="en-US" sz="800" b="1">
              <a:latin typeface="Century Gothic" panose="020B0502020202020204" pitchFamily="34" charset="0"/>
            </a:endParaRPr>
          </a:p>
          <a:p>
            <a:pPr marL="0" indent="0">
              <a:lnSpc>
                <a:spcPct val="100000"/>
              </a:lnSpc>
              <a:spcBef>
                <a:spcPts val="0"/>
              </a:spcBef>
              <a:buNone/>
            </a:pPr>
            <a:r>
              <a:rPr lang="en-US" sz="800" b="1">
                <a:latin typeface="Century Gothic"/>
              </a:rPr>
              <a:t>Without these</a:t>
            </a:r>
            <a:r>
              <a:rPr lang="en-US" sz="800">
                <a:latin typeface="Century Gothic"/>
              </a:rPr>
              <a:t>, automated and compliant surcharging is impossible.</a:t>
            </a:r>
          </a:p>
        </p:txBody>
      </p:sp>
      <p:sp>
        <p:nvSpPr>
          <p:cNvPr id="6" name="Google Shape;794;p48">
            <a:extLst>
              <a:ext uri="{FF2B5EF4-FFF2-40B4-BE49-F238E27FC236}">
                <a16:creationId xmlns:a16="http://schemas.microsoft.com/office/drawing/2014/main" id="{FD1B13E2-17BC-D215-9F76-2A94C0F59555}"/>
              </a:ext>
            </a:extLst>
          </p:cNvPr>
          <p:cNvSpPr txBox="1">
            <a:spLocks/>
          </p:cNvSpPr>
          <p:nvPr/>
        </p:nvSpPr>
        <p:spPr>
          <a:xfrm>
            <a:off x="4674559" y="1592034"/>
            <a:ext cx="3920181" cy="1253435"/>
          </a:xfrm>
          <a:prstGeom prst="rect">
            <a:avLst/>
          </a:prstGeom>
          <a:solidFill>
            <a:schemeClr val="bg1">
              <a:lumMod val="95000"/>
            </a:schemeClr>
          </a:solidFill>
          <a:effectLst>
            <a:outerShdw blurRad="50800" dist="38100" dir="2700000" algn="tl" rotWithShape="0">
              <a:prstClr val="black">
                <a:alpha val="40000"/>
              </a:prstClr>
            </a:outerShdw>
          </a:effectLst>
        </p:spPr>
        <p:txBody>
          <a:bodyPr spcFirstLastPara="1" wrap="square" lIns="91425" tIns="91425" rIns="91425" bIns="91425" anchor="t" anchorCtr="0">
            <a:noAutofit/>
          </a:bodyPr>
          <a:lstStyle>
            <a:defPPr>
              <a:defRPr lang="en-US"/>
            </a:defPPr>
            <a:lvl1pPr indent="0" defTabSz="685800">
              <a:lnSpc>
                <a:spcPct val="100000"/>
              </a:lnSpc>
              <a:spcBef>
                <a:spcPts val="0"/>
              </a:spcBef>
              <a:buFont typeface="Arial" panose="020B0604020202020204" pitchFamily="34" charset="0"/>
              <a:buNone/>
              <a:defRPr sz="800">
                <a:solidFill>
                  <a:schemeClr val="accent2"/>
                </a:solidFill>
                <a:latin typeface="Century Gothic" panose="020B0502020202020204" pitchFamily="34" charset="0"/>
              </a:defRPr>
            </a:lvl1pPr>
            <a:lvl2pPr marL="514350" indent="-171450" defTabSz="685800">
              <a:lnSpc>
                <a:spcPct val="90000"/>
              </a:lnSpc>
              <a:spcBef>
                <a:spcPts val="375"/>
              </a:spcBef>
              <a:buFont typeface="Arial" panose="020B0604020202020204" pitchFamily="34" charset="0"/>
              <a:buChar char="•"/>
              <a:defRPr>
                <a:solidFill>
                  <a:schemeClr val="accent2"/>
                </a:solidFill>
              </a:defRPr>
            </a:lvl2pPr>
            <a:lvl3pPr marL="857250" indent="-171450" defTabSz="685800">
              <a:lnSpc>
                <a:spcPct val="90000"/>
              </a:lnSpc>
              <a:spcBef>
                <a:spcPts val="375"/>
              </a:spcBef>
              <a:buFont typeface="Arial" panose="020B0604020202020204" pitchFamily="34" charset="0"/>
              <a:buChar char="•"/>
              <a:defRPr sz="1500">
                <a:solidFill>
                  <a:schemeClr val="accent2"/>
                </a:solidFill>
              </a:defRPr>
            </a:lvl3pPr>
            <a:lvl4pPr marL="1200150" indent="-171450" defTabSz="685800">
              <a:lnSpc>
                <a:spcPct val="90000"/>
              </a:lnSpc>
              <a:spcBef>
                <a:spcPts val="375"/>
              </a:spcBef>
              <a:buFont typeface="Arial" panose="020B0604020202020204" pitchFamily="34" charset="0"/>
              <a:buChar char="•"/>
              <a:defRPr sz="1350">
                <a:solidFill>
                  <a:schemeClr val="accent2"/>
                </a:solidFill>
              </a:defRPr>
            </a:lvl4pPr>
            <a:lvl5pPr marL="1543050" indent="-171450" defTabSz="685800">
              <a:lnSpc>
                <a:spcPct val="90000"/>
              </a:lnSpc>
              <a:spcBef>
                <a:spcPts val="375"/>
              </a:spcBef>
              <a:buFont typeface="Arial" panose="020B0604020202020204" pitchFamily="34" charset="0"/>
              <a:buChar char="•"/>
              <a:defRPr sz="1350">
                <a:solidFill>
                  <a:schemeClr val="accent2"/>
                </a:solidFill>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a:t>Automated management of all rules required by card networks and acquiring banks.</a:t>
            </a:r>
          </a:p>
          <a:p>
            <a:endParaRPr lang="en-US"/>
          </a:p>
          <a:p>
            <a:endParaRPr lang="en-US"/>
          </a:p>
          <a:p>
            <a:endParaRPr lang="en-US"/>
          </a:p>
          <a:p>
            <a:r>
              <a:rPr lang="en-US" b="1"/>
              <a:t>Without this, </a:t>
            </a:r>
            <a:r>
              <a:rPr lang="en-US"/>
              <a:t>card networks will fine you or cut you off.</a:t>
            </a:r>
            <a:endParaRPr lang="en-US" b="1"/>
          </a:p>
        </p:txBody>
      </p:sp>
      <p:sp>
        <p:nvSpPr>
          <p:cNvPr id="7" name="Google Shape;791;p48">
            <a:extLst>
              <a:ext uri="{FF2B5EF4-FFF2-40B4-BE49-F238E27FC236}">
                <a16:creationId xmlns:a16="http://schemas.microsoft.com/office/drawing/2014/main" id="{63FCBC73-F543-E76C-54D0-D5D5EC546C89}"/>
              </a:ext>
            </a:extLst>
          </p:cNvPr>
          <p:cNvSpPr txBox="1">
            <a:spLocks/>
          </p:cNvSpPr>
          <p:nvPr/>
        </p:nvSpPr>
        <p:spPr>
          <a:xfrm>
            <a:off x="530352" y="3304164"/>
            <a:ext cx="2560320" cy="365760"/>
          </a:xfrm>
          <a:prstGeom prst="rect">
            <a:avLst/>
          </a:prstGeom>
        </p:spPr>
        <p:txBody>
          <a:bodyPr spcFirstLastPara="1" wrap="square" lIns="91425" tIns="91425" rIns="91425" bIns="9142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1200" b="1">
                <a:latin typeface="Century Gothic" panose="020B0502020202020204" pitchFamily="34" charset="0"/>
              </a:rPr>
              <a:t>Regulatory Compliance</a:t>
            </a:r>
          </a:p>
        </p:txBody>
      </p:sp>
      <p:sp>
        <p:nvSpPr>
          <p:cNvPr id="8" name="Google Shape;792;p48">
            <a:extLst>
              <a:ext uri="{FF2B5EF4-FFF2-40B4-BE49-F238E27FC236}">
                <a16:creationId xmlns:a16="http://schemas.microsoft.com/office/drawing/2014/main" id="{AC66BFF5-6071-067B-12DD-CC97EE609775}"/>
              </a:ext>
            </a:extLst>
          </p:cNvPr>
          <p:cNvSpPr txBox="1">
            <a:spLocks/>
          </p:cNvSpPr>
          <p:nvPr/>
        </p:nvSpPr>
        <p:spPr>
          <a:xfrm>
            <a:off x="530351" y="3615119"/>
            <a:ext cx="3920181" cy="1253435"/>
          </a:xfrm>
          <a:prstGeom prst="rect">
            <a:avLst/>
          </a:prstGeom>
          <a:solidFill>
            <a:schemeClr val="bg1">
              <a:lumMod val="95000"/>
            </a:schemeClr>
          </a:solidFill>
          <a:effectLst>
            <a:outerShdw blurRad="50800" dist="38100" dir="2700000" algn="tl" rotWithShape="0">
              <a:prstClr val="black">
                <a:alpha val="40000"/>
              </a:prstClr>
            </a:outerShdw>
          </a:effectLst>
        </p:spPr>
        <p:txBody>
          <a:bodyPr spcFirstLastPara="1" wrap="square" lIns="91425" tIns="91425" rIns="91425" bIns="91425" anchor="t" anchorCtr="0">
            <a:noAutofit/>
          </a:bodyPr>
          <a:lstStyle>
            <a:defPPr>
              <a:defRPr lang="en-US"/>
            </a:defPPr>
            <a:lvl1pPr indent="0" defTabSz="685800">
              <a:lnSpc>
                <a:spcPct val="100000"/>
              </a:lnSpc>
              <a:spcBef>
                <a:spcPts val="0"/>
              </a:spcBef>
              <a:buFont typeface="Arial" panose="020B0604020202020204" pitchFamily="34" charset="0"/>
              <a:buNone/>
              <a:defRPr sz="800">
                <a:solidFill>
                  <a:schemeClr val="accent2"/>
                </a:solidFill>
                <a:latin typeface="Century Gothic" panose="020B0502020202020204" pitchFamily="34" charset="0"/>
              </a:defRPr>
            </a:lvl1pPr>
            <a:lvl2pPr marL="514350" indent="-171450" defTabSz="685800">
              <a:lnSpc>
                <a:spcPct val="90000"/>
              </a:lnSpc>
              <a:spcBef>
                <a:spcPts val="375"/>
              </a:spcBef>
              <a:buFont typeface="Arial" panose="020B0604020202020204" pitchFamily="34" charset="0"/>
              <a:buChar char="•"/>
              <a:defRPr>
                <a:solidFill>
                  <a:schemeClr val="accent2"/>
                </a:solidFill>
              </a:defRPr>
            </a:lvl2pPr>
            <a:lvl3pPr marL="857250" indent="-171450" defTabSz="685800">
              <a:lnSpc>
                <a:spcPct val="90000"/>
              </a:lnSpc>
              <a:spcBef>
                <a:spcPts val="375"/>
              </a:spcBef>
              <a:buFont typeface="Arial" panose="020B0604020202020204" pitchFamily="34" charset="0"/>
              <a:buChar char="•"/>
              <a:defRPr sz="1500">
                <a:solidFill>
                  <a:schemeClr val="accent2"/>
                </a:solidFill>
              </a:defRPr>
            </a:lvl3pPr>
            <a:lvl4pPr marL="1200150" indent="-171450" defTabSz="685800">
              <a:lnSpc>
                <a:spcPct val="90000"/>
              </a:lnSpc>
              <a:spcBef>
                <a:spcPts val="375"/>
              </a:spcBef>
              <a:buFont typeface="Arial" panose="020B0604020202020204" pitchFamily="34" charset="0"/>
              <a:buChar char="•"/>
              <a:defRPr sz="1350">
                <a:solidFill>
                  <a:schemeClr val="accent2"/>
                </a:solidFill>
              </a:defRPr>
            </a:lvl4pPr>
            <a:lvl5pPr marL="1543050" indent="-171450" defTabSz="685800">
              <a:lnSpc>
                <a:spcPct val="90000"/>
              </a:lnSpc>
              <a:spcBef>
                <a:spcPts val="375"/>
              </a:spcBef>
              <a:buFont typeface="Arial" panose="020B0604020202020204" pitchFamily="34" charset="0"/>
              <a:buChar char="•"/>
              <a:defRPr sz="1350">
                <a:solidFill>
                  <a:schemeClr val="accent2"/>
                </a:solidFill>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a:t>Automated management of all laws and regulations required by federal, state, and provincial governments.</a:t>
            </a:r>
          </a:p>
          <a:p>
            <a:endParaRPr lang="en-US"/>
          </a:p>
          <a:p>
            <a:endParaRPr lang="en-US"/>
          </a:p>
          <a:p>
            <a:endParaRPr lang="en-US"/>
          </a:p>
          <a:p>
            <a:r>
              <a:rPr lang="en-US" b="1"/>
              <a:t>Without this, </a:t>
            </a:r>
            <a:r>
              <a:rPr lang="en-US"/>
              <a:t>state attorney generals will fine or sue you.</a:t>
            </a:r>
            <a:endParaRPr lang="en-US" b="1"/>
          </a:p>
        </p:txBody>
      </p:sp>
      <p:sp>
        <p:nvSpPr>
          <p:cNvPr id="9" name="Google Shape;793;p48">
            <a:extLst>
              <a:ext uri="{FF2B5EF4-FFF2-40B4-BE49-F238E27FC236}">
                <a16:creationId xmlns:a16="http://schemas.microsoft.com/office/drawing/2014/main" id="{CB2D448D-EC4D-891A-67EC-D3E05D828152}"/>
              </a:ext>
            </a:extLst>
          </p:cNvPr>
          <p:cNvSpPr txBox="1">
            <a:spLocks/>
          </p:cNvSpPr>
          <p:nvPr/>
        </p:nvSpPr>
        <p:spPr>
          <a:xfrm>
            <a:off x="4674560" y="3304164"/>
            <a:ext cx="2807456" cy="365760"/>
          </a:xfrm>
          <a:prstGeom prst="rect">
            <a:avLst/>
          </a:prstGeom>
        </p:spPr>
        <p:txBody>
          <a:bodyPr spcFirstLastPara="1" wrap="square" lIns="91425" tIns="91425" rIns="91425" bIns="9142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1200" b="1">
                <a:latin typeface="Century Gothic" panose="020B0502020202020204" pitchFamily="34" charset="0"/>
              </a:rPr>
              <a:t>Indemnification and Due Diligence</a:t>
            </a:r>
          </a:p>
        </p:txBody>
      </p:sp>
      <p:sp>
        <p:nvSpPr>
          <p:cNvPr id="10" name="Google Shape;794;p48">
            <a:extLst>
              <a:ext uri="{FF2B5EF4-FFF2-40B4-BE49-F238E27FC236}">
                <a16:creationId xmlns:a16="http://schemas.microsoft.com/office/drawing/2014/main" id="{5E1DE469-5E48-94E5-35D2-895E827122DE}"/>
              </a:ext>
            </a:extLst>
          </p:cNvPr>
          <p:cNvSpPr txBox="1">
            <a:spLocks/>
          </p:cNvSpPr>
          <p:nvPr/>
        </p:nvSpPr>
        <p:spPr>
          <a:xfrm>
            <a:off x="4674558" y="3610876"/>
            <a:ext cx="3920181" cy="1253435"/>
          </a:xfrm>
          <a:prstGeom prst="rect">
            <a:avLst/>
          </a:prstGeom>
          <a:solidFill>
            <a:schemeClr val="bg1">
              <a:lumMod val="95000"/>
            </a:schemeClr>
          </a:solidFill>
          <a:effectLst>
            <a:outerShdw blurRad="50800" dist="38100" dir="2700000" algn="tl" rotWithShape="0">
              <a:prstClr val="black">
                <a:alpha val="40000"/>
              </a:prstClr>
            </a:outerShdw>
          </a:effectLst>
        </p:spPr>
        <p:txBody>
          <a:bodyPr spcFirstLastPara="1" wrap="square" lIns="91425" tIns="91425" rIns="91425" bIns="91425" anchor="t" anchorCtr="0">
            <a:noAutofit/>
          </a:bodyPr>
          <a:lstStyle>
            <a:defPPr>
              <a:defRPr lang="en-US"/>
            </a:defPPr>
            <a:lvl1pPr indent="0" defTabSz="685800">
              <a:lnSpc>
                <a:spcPct val="100000"/>
              </a:lnSpc>
              <a:spcBef>
                <a:spcPts val="0"/>
              </a:spcBef>
              <a:buFont typeface="Arial" panose="020B0604020202020204" pitchFamily="34" charset="0"/>
              <a:buNone/>
              <a:defRPr sz="800">
                <a:solidFill>
                  <a:schemeClr val="accent2"/>
                </a:solidFill>
                <a:latin typeface="Century Gothic" panose="020B0502020202020204" pitchFamily="34" charset="0"/>
              </a:defRPr>
            </a:lvl1pPr>
            <a:lvl2pPr marL="514350" indent="-171450" defTabSz="685800">
              <a:lnSpc>
                <a:spcPct val="90000"/>
              </a:lnSpc>
              <a:spcBef>
                <a:spcPts val="375"/>
              </a:spcBef>
              <a:buFont typeface="Arial" panose="020B0604020202020204" pitchFamily="34" charset="0"/>
              <a:buChar char="•"/>
              <a:defRPr>
                <a:solidFill>
                  <a:schemeClr val="accent2"/>
                </a:solidFill>
              </a:defRPr>
            </a:lvl2pPr>
            <a:lvl3pPr marL="857250" indent="-171450" defTabSz="685800">
              <a:lnSpc>
                <a:spcPct val="90000"/>
              </a:lnSpc>
              <a:spcBef>
                <a:spcPts val="375"/>
              </a:spcBef>
              <a:buFont typeface="Arial" panose="020B0604020202020204" pitchFamily="34" charset="0"/>
              <a:buChar char="•"/>
              <a:defRPr sz="1500">
                <a:solidFill>
                  <a:schemeClr val="accent2"/>
                </a:solidFill>
              </a:defRPr>
            </a:lvl3pPr>
            <a:lvl4pPr marL="1200150" indent="-171450" defTabSz="685800">
              <a:lnSpc>
                <a:spcPct val="90000"/>
              </a:lnSpc>
              <a:spcBef>
                <a:spcPts val="375"/>
              </a:spcBef>
              <a:buFont typeface="Arial" panose="020B0604020202020204" pitchFamily="34" charset="0"/>
              <a:buChar char="•"/>
              <a:defRPr sz="1350">
                <a:solidFill>
                  <a:schemeClr val="accent2"/>
                </a:solidFill>
              </a:defRPr>
            </a:lvl4pPr>
            <a:lvl5pPr marL="1543050" indent="-171450" defTabSz="685800">
              <a:lnSpc>
                <a:spcPct val="90000"/>
              </a:lnSpc>
              <a:spcBef>
                <a:spcPts val="375"/>
              </a:spcBef>
              <a:buFont typeface="Arial" panose="020B0604020202020204" pitchFamily="34" charset="0"/>
              <a:buChar char="•"/>
              <a:defRPr sz="1350">
                <a:solidFill>
                  <a:schemeClr val="accent2"/>
                </a:solidFill>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a:t>Contractual guarantees from your surcharging provider that absolve you of surcharging risks.</a:t>
            </a:r>
          </a:p>
          <a:p>
            <a:endParaRPr lang="en-US"/>
          </a:p>
          <a:p>
            <a:endParaRPr lang="en-US"/>
          </a:p>
          <a:p>
            <a:endParaRPr lang="en-US"/>
          </a:p>
          <a:p>
            <a:r>
              <a:rPr lang="en-US" b="1"/>
              <a:t>Without this, </a:t>
            </a:r>
            <a:r>
              <a:rPr lang="en-US"/>
              <a:t>you are exposed to the risks from all other categories.</a:t>
            </a:r>
            <a:endParaRPr lang="en-US" b="1"/>
          </a:p>
        </p:txBody>
      </p:sp>
      <p:pic>
        <p:nvPicPr>
          <p:cNvPr id="11" name="Graphic 10">
            <a:extLst>
              <a:ext uri="{FF2B5EF4-FFF2-40B4-BE49-F238E27FC236}">
                <a16:creationId xmlns:a16="http://schemas.microsoft.com/office/drawing/2014/main" id="{4AB23ACA-7464-9444-97E1-69A7C6B94C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78511" y="1010601"/>
            <a:ext cx="338296" cy="251554"/>
          </a:xfrm>
          <a:prstGeom prst="rect">
            <a:avLst/>
          </a:prstGeom>
        </p:spPr>
      </p:pic>
      <p:sp>
        <p:nvSpPr>
          <p:cNvPr id="15" name="Google Shape;793;p48">
            <a:extLst>
              <a:ext uri="{FF2B5EF4-FFF2-40B4-BE49-F238E27FC236}">
                <a16:creationId xmlns:a16="http://schemas.microsoft.com/office/drawing/2014/main" id="{DC48F593-4856-21B6-F2A5-4B2C733197A4}"/>
              </a:ext>
            </a:extLst>
          </p:cNvPr>
          <p:cNvSpPr txBox="1">
            <a:spLocks/>
          </p:cNvSpPr>
          <p:nvPr/>
        </p:nvSpPr>
        <p:spPr>
          <a:xfrm>
            <a:off x="4674559" y="1226275"/>
            <a:ext cx="2560320" cy="365760"/>
          </a:xfrm>
          <a:prstGeom prst="rect">
            <a:avLst/>
          </a:prstGeom>
        </p:spPr>
        <p:txBody>
          <a:bodyPr spcFirstLastPara="1" wrap="square" lIns="91425" tIns="91425" rIns="91425" bIns="9142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1200" b="1">
                <a:latin typeface="Century Gothic" panose="020B0502020202020204" pitchFamily="34" charset="0"/>
              </a:rPr>
              <a:t>Card-Level Compliance</a:t>
            </a:r>
          </a:p>
        </p:txBody>
      </p:sp>
      <p:pic>
        <p:nvPicPr>
          <p:cNvPr id="16" name="Graphic 15" descr="Abacus outline">
            <a:extLst>
              <a:ext uri="{FF2B5EF4-FFF2-40B4-BE49-F238E27FC236}">
                <a16:creationId xmlns:a16="http://schemas.microsoft.com/office/drawing/2014/main" id="{B3F23846-4CB0-B4DD-766B-F782827BE5E9}"/>
              </a:ext>
            </a:extLst>
          </p:cNvPr>
          <p:cNvPicPr>
            <a:picLocks noChangeAspect="1"/>
          </p:cNvPicPr>
          <p:nvPr/>
        </p:nvPicPr>
        <p:blipFill>
          <a:blip r:embed="rId5">
            <a:alphaModFix/>
            <a:extLst>
              <a:ext uri="{96DAC541-7B7A-43D3-8B79-37D633B846F1}">
                <asvg:svgBlip xmlns:asvg="http://schemas.microsoft.com/office/drawing/2016/SVG/main" r:embed="rId6"/>
              </a:ext>
            </a:extLst>
          </a:blip>
          <a:srcRect/>
          <a:stretch/>
        </p:blipFill>
        <p:spPr>
          <a:xfrm>
            <a:off x="530351" y="954838"/>
            <a:ext cx="395451" cy="395451"/>
          </a:xfrm>
          <a:prstGeom prst="rect">
            <a:avLst/>
          </a:prstGeom>
        </p:spPr>
      </p:pic>
      <p:pic>
        <p:nvPicPr>
          <p:cNvPr id="17" name="Graphic 16" descr="Scales of justice outline">
            <a:extLst>
              <a:ext uri="{FF2B5EF4-FFF2-40B4-BE49-F238E27FC236}">
                <a16:creationId xmlns:a16="http://schemas.microsoft.com/office/drawing/2014/main" id="{F6C9D6B7-F432-4274-38A1-23FEDFE8769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49260" y="2997373"/>
            <a:ext cx="338296" cy="338296"/>
          </a:xfrm>
          <a:prstGeom prst="rect">
            <a:avLst/>
          </a:prstGeom>
        </p:spPr>
      </p:pic>
      <p:pic>
        <p:nvPicPr>
          <p:cNvPr id="18" name="Graphic 17" descr="Contract outline">
            <a:extLst>
              <a:ext uri="{FF2B5EF4-FFF2-40B4-BE49-F238E27FC236}">
                <a16:creationId xmlns:a16="http://schemas.microsoft.com/office/drawing/2014/main" id="{8F24ED8E-4427-914D-AFED-2F894F2201C8}"/>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4644972" y="2997373"/>
            <a:ext cx="365442" cy="365442"/>
          </a:xfrm>
          <a:prstGeom prst="rect">
            <a:avLst/>
          </a:prstGeom>
        </p:spPr>
      </p:pic>
    </p:spTree>
    <p:extLst>
      <p:ext uri="{BB962C8B-B14F-4D97-AF65-F5344CB8AC3E}">
        <p14:creationId xmlns:p14="http://schemas.microsoft.com/office/powerpoint/2010/main" val="2938933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F1839-AA82-C24F-8D29-7F07D53808B3}"/>
              </a:ext>
            </a:extLst>
          </p:cNvPr>
          <p:cNvSpPr>
            <a:spLocks noGrp="1"/>
          </p:cNvSpPr>
          <p:nvPr>
            <p:ph type="title"/>
          </p:nvPr>
        </p:nvSpPr>
        <p:spPr/>
        <p:txBody>
          <a:bodyPr/>
          <a:lstStyle/>
          <a:p>
            <a:pPr algn="l"/>
            <a:r>
              <a:rPr lang="en-US">
                <a:solidFill>
                  <a:schemeClr val="tx1"/>
                </a:solidFill>
              </a:rPr>
              <a:t>Examples of state-level surcharge compliance</a:t>
            </a:r>
            <a:endParaRPr lang="en-US"/>
          </a:p>
        </p:txBody>
      </p:sp>
      <p:sp>
        <p:nvSpPr>
          <p:cNvPr id="8" name="Rectangle 7">
            <a:extLst>
              <a:ext uri="{FF2B5EF4-FFF2-40B4-BE49-F238E27FC236}">
                <a16:creationId xmlns:a16="http://schemas.microsoft.com/office/drawing/2014/main" id="{24FC2B13-1D7A-EB4F-89D2-8E6C06F97A36}"/>
              </a:ext>
            </a:extLst>
          </p:cNvPr>
          <p:cNvSpPr/>
          <p:nvPr/>
        </p:nvSpPr>
        <p:spPr>
          <a:xfrm>
            <a:off x="825080" y="2601056"/>
            <a:ext cx="1854480" cy="1938992"/>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pPr lvl="0" algn="ctr"/>
            <a:r>
              <a:rPr lang="en-US" sz="1000">
                <a:solidFill>
                  <a:srgbClr val="FF0000"/>
                </a:solidFill>
                <a:latin typeface="Century Gothic" panose="020B0502020202020204" pitchFamily="34" charset="0"/>
              </a:rPr>
              <a:t>Merchant has option to surcharge at a 2% cap OR the exact cost of acceptance on each card</a:t>
            </a:r>
          </a:p>
          <a:p>
            <a:pPr lvl="0" algn="ctr"/>
            <a:endParaRPr lang="en-US" sz="1000">
              <a:solidFill>
                <a:schemeClr val="accent2"/>
              </a:solidFill>
              <a:latin typeface="Century Gothic" panose="020B0502020202020204" pitchFamily="34" charset="0"/>
            </a:endParaRPr>
          </a:p>
          <a:p>
            <a:pPr lvl="0" algn="ctr"/>
            <a:r>
              <a:rPr lang="en-US" sz="1000">
                <a:solidFill>
                  <a:schemeClr val="accent1"/>
                </a:solidFill>
                <a:latin typeface="Century Gothic" panose="020B0502020202020204" pitchFamily="34" charset="0"/>
              </a:rPr>
              <a:t>InterPayments allows and automates either option</a:t>
            </a:r>
          </a:p>
          <a:p>
            <a:pPr lvl="0" algn="ctr"/>
            <a:endParaRPr lang="en-US" sz="1000">
              <a:solidFill>
                <a:schemeClr val="accent1"/>
              </a:solidFill>
              <a:latin typeface="Century Gothic" panose="020B0502020202020204" pitchFamily="34" charset="0"/>
            </a:endParaRPr>
          </a:p>
          <a:p>
            <a:pPr lvl="0" algn="ctr"/>
            <a:endParaRPr lang="en-US" sz="1000">
              <a:solidFill>
                <a:schemeClr val="accent2"/>
              </a:solidFill>
              <a:latin typeface="Century Gothic" panose="020B0502020202020204" pitchFamily="34" charset="0"/>
            </a:endParaRPr>
          </a:p>
          <a:p>
            <a:pPr lvl="0" algn="ctr"/>
            <a:endParaRPr lang="en-US" sz="1000">
              <a:solidFill>
                <a:schemeClr val="accent2"/>
              </a:solidFill>
              <a:latin typeface="Century Gothic" panose="020B0502020202020204" pitchFamily="34" charset="0"/>
            </a:endParaRPr>
          </a:p>
          <a:p>
            <a:pPr lvl="0" algn="ctr"/>
            <a:endParaRPr lang="en-US" sz="1000">
              <a:solidFill>
                <a:schemeClr val="accent2"/>
              </a:solidFill>
              <a:latin typeface="Century Gothic" panose="020B0502020202020204" pitchFamily="34" charset="0"/>
            </a:endParaRPr>
          </a:p>
        </p:txBody>
      </p:sp>
      <p:sp>
        <p:nvSpPr>
          <p:cNvPr id="9" name="Rectangle 8">
            <a:extLst>
              <a:ext uri="{FF2B5EF4-FFF2-40B4-BE49-F238E27FC236}">
                <a16:creationId xmlns:a16="http://schemas.microsoft.com/office/drawing/2014/main" id="{76D05FEA-1FBB-7D42-8D80-34229AA50B43}"/>
              </a:ext>
            </a:extLst>
          </p:cNvPr>
          <p:cNvSpPr/>
          <p:nvPr/>
        </p:nvSpPr>
        <p:spPr>
          <a:xfrm>
            <a:off x="2851372" y="2601056"/>
            <a:ext cx="1665749" cy="1938992"/>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pPr algn="ctr"/>
            <a:r>
              <a:rPr lang="en-US" sz="1000">
                <a:solidFill>
                  <a:srgbClr val="FF0000"/>
                </a:solidFill>
                <a:latin typeface="Century Gothic" panose="020B0502020202020204" pitchFamily="34" charset="0"/>
              </a:rPr>
              <a:t>MS prohibits surcharges on MS-government issued cards</a:t>
            </a:r>
          </a:p>
          <a:p>
            <a:pPr algn="ctr"/>
            <a:endParaRPr lang="en-US" sz="1000">
              <a:solidFill>
                <a:schemeClr val="accent2"/>
              </a:solidFill>
              <a:latin typeface="Century Gothic" panose="020B0502020202020204" pitchFamily="34" charset="0"/>
            </a:endParaRPr>
          </a:p>
          <a:p>
            <a:pPr algn="ctr"/>
            <a:endParaRPr lang="en-US" sz="1000">
              <a:solidFill>
                <a:schemeClr val="accent2"/>
              </a:solidFill>
              <a:latin typeface="Century Gothic" panose="020B0502020202020204" pitchFamily="34" charset="0"/>
            </a:endParaRPr>
          </a:p>
          <a:p>
            <a:pPr algn="ctr"/>
            <a:endParaRPr lang="en-US" sz="1000">
              <a:solidFill>
                <a:schemeClr val="accent2"/>
              </a:solidFill>
              <a:latin typeface="Century Gothic" panose="020B0502020202020204" pitchFamily="34" charset="0"/>
            </a:endParaRPr>
          </a:p>
          <a:p>
            <a:pPr algn="ctr"/>
            <a:r>
              <a:rPr lang="en-US" sz="1000">
                <a:solidFill>
                  <a:schemeClr val="accent1"/>
                </a:solidFill>
                <a:latin typeface="Century Gothic" panose="020B0502020202020204" pitchFamily="34" charset="0"/>
              </a:rPr>
              <a:t>InterPayments automatically prohibits surcharges on MS-issued government cards</a:t>
            </a:r>
          </a:p>
          <a:p>
            <a:pPr algn="ctr"/>
            <a:endParaRPr lang="en-US" sz="1000">
              <a:solidFill>
                <a:schemeClr val="accent1"/>
              </a:solidFill>
              <a:latin typeface="Century Gothic" panose="020B0502020202020204" pitchFamily="34" charset="0"/>
            </a:endParaRPr>
          </a:p>
        </p:txBody>
      </p:sp>
      <p:sp>
        <p:nvSpPr>
          <p:cNvPr id="10" name="Rectangle 9">
            <a:extLst>
              <a:ext uri="{FF2B5EF4-FFF2-40B4-BE49-F238E27FC236}">
                <a16:creationId xmlns:a16="http://schemas.microsoft.com/office/drawing/2014/main" id="{18885CA3-C336-A043-8009-27CD0572AF6B}"/>
              </a:ext>
            </a:extLst>
          </p:cNvPr>
          <p:cNvSpPr/>
          <p:nvPr/>
        </p:nvSpPr>
        <p:spPr>
          <a:xfrm>
            <a:off x="4688934" y="2601056"/>
            <a:ext cx="1645920" cy="1938992"/>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pPr algn="ctr"/>
            <a:r>
              <a:rPr lang="en-US" sz="1000">
                <a:solidFill>
                  <a:srgbClr val="FF0000"/>
                </a:solidFill>
                <a:latin typeface="Century Gothic" panose="020B0502020202020204" pitchFamily="34" charset="0"/>
              </a:rPr>
              <a:t>MA law prohibits surcharge, but state AG opinions allow it</a:t>
            </a:r>
          </a:p>
          <a:p>
            <a:pPr algn="ctr"/>
            <a:endParaRPr lang="en-US" sz="1000">
              <a:solidFill>
                <a:schemeClr val="accent2"/>
              </a:solidFill>
              <a:latin typeface="Century Gothic" panose="020B0502020202020204" pitchFamily="34" charset="0"/>
            </a:endParaRPr>
          </a:p>
          <a:p>
            <a:pPr algn="ctr"/>
            <a:endParaRPr lang="en-US" sz="1000">
              <a:solidFill>
                <a:schemeClr val="accent2"/>
              </a:solidFill>
              <a:latin typeface="Century Gothic" panose="020B0502020202020204" pitchFamily="34" charset="0"/>
            </a:endParaRPr>
          </a:p>
          <a:p>
            <a:pPr algn="ctr"/>
            <a:endParaRPr lang="en-US" sz="1000">
              <a:solidFill>
                <a:schemeClr val="accent2"/>
              </a:solidFill>
              <a:latin typeface="Century Gothic" panose="020B0502020202020204" pitchFamily="34" charset="0"/>
            </a:endParaRPr>
          </a:p>
          <a:p>
            <a:pPr algn="ctr"/>
            <a:r>
              <a:rPr lang="en-US" sz="1000">
                <a:solidFill>
                  <a:schemeClr val="accent1"/>
                </a:solidFill>
                <a:latin typeface="Century Gothic" panose="020B0502020202020204" pitchFamily="34" charset="0"/>
              </a:rPr>
              <a:t>InterPayments empowers merchants to automatically enable or prohibit surcharges in MA at the click of a button</a:t>
            </a:r>
          </a:p>
        </p:txBody>
      </p:sp>
      <p:sp>
        <p:nvSpPr>
          <p:cNvPr id="11" name="Rectangle 10">
            <a:extLst>
              <a:ext uri="{FF2B5EF4-FFF2-40B4-BE49-F238E27FC236}">
                <a16:creationId xmlns:a16="http://schemas.microsoft.com/office/drawing/2014/main" id="{50E97BFB-2ED5-6C47-A6B3-D08FAC2DB8A2}"/>
              </a:ext>
            </a:extLst>
          </p:cNvPr>
          <p:cNvSpPr/>
          <p:nvPr/>
        </p:nvSpPr>
        <p:spPr>
          <a:xfrm>
            <a:off x="6568721" y="2601056"/>
            <a:ext cx="1645920" cy="178510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pPr algn="ctr"/>
            <a:r>
              <a:rPr lang="en-US" sz="1000">
                <a:solidFill>
                  <a:srgbClr val="FF0000"/>
                </a:solidFill>
                <a:latin typeface="Century Gothic" panose="020B0502020202020204" pitchFamily="34" charset="0"/>
              </a:rPr>
              <a:t>Some customer contracts may prohibit surcharges (such as government ones)</a:t>
            </a:r>
          </a:p>
          <a:p>
            <a:pPr algn="ctr"/>
            <a:endParaRPr lang="en-US" sz="1000">
              <a:solidFill>
                <a:schemeClr val="accent2"/>
              </a:solidFill>
              <a:latin typeface="Century Gothic" panose="020B0502020202020204" pitchFamily="34" charset="0"/>
            </a:endParaRPr>
          </a:p>
          <a:p>
            <a:pPr algn="ctr"/>
            <a:endParaRPr lang="en-US" sz="1000">
              <a:solidFill>
                <a:schemeClr val="accent2"/>
              </a:solidFill>
              <a:latin typeface="Century Gothic" panose="020B0502020202020204" pitchFamily="34" charset="0"/>
            </a:endParaRPr>
          </a:p>
          <a:p>
            <a:pPr algn="ctr"/>
            <a:r>
              <a:rPr lang="en-US" sz="1000">
                <a:solidFill>
                  <a:schemeClr val="accent1"/>
                </a:solidFill>
                <a:latin typeface="Century Gothic" panose="020B0502020202020204" pitchFamily="34" charset="0"/>
              </a:rPr>
              <a:t>InterPayments enables selective surcharges on individual transactions</a:t>
            </a:r>
          </a:p>
          <a:p>
            <a:pPr algn="ctr"/>
            <a:endParaRPr lang="en-US" sz="1000">
              <a:solidFill>
                <a:schemeClr val="accent1"/>
              </a:solidFill>
              <a:latin typeface="Century Gothic" panose="020B0502020202020204" pitchFamily="34" charset="0"/>
            </a:endParaRPr>
          </a:p>
          <a:p>
            <a:pPr algn="ctr"/>
            <a:endParaRPr lang="en-US" sz="1000">
              <a:solidFill>
                <a:schemeClr val="accent1"/>
              </a:solidFill>
              <a:latin typeface="Century Gothic" panose="020B0502020202020204" pitchFamily="34" charset="0"/>
            </a:endParaRPr>
          </a:p>
        </p:txBody>
      </p:sp>
      <p:sp>
        <p:nvSpPr>
          <p:cNvPr id="14" name="Rectangle 13">
            <a:extLst>
              <a:ext uri="{FF2B5EF4-FFF2-40B4-BE49-F238E27FC236}">
                <a16:creationId xmlns:a16="http://schemas.microsoft.com/office/drawing/2014/main" id="{1F792B81-E374-4540-87D2-0C1B07D9ABE7}"/>
              </a:ext>
            </a:extLst>
          </p:cNvPr>
          <p:cNvSpPr/>
          <p:nvPr/>
        </p:nvSpPr>
        <p:spPr>
          <a:xfrm>
            <a:off x="929360" y="1892524"/>
            <a:ext cx="1645920" cy="276999"/>
          </a:xfrm>
          <a:prstGeom prst="rect">
            <a:avLst/>
          </a:prstGeom>
        </p:spPr>
        <p:txBody>
          <a:bodyPr wrap="square">
            <a:spAutoFit/>
          </a:bodyPr>
          <a:lstStyle/>
          <a:p>
            <a:pPr lvl="0" algn="ctr"/>
            <a:r>
              <a:rPr lang="en-US" sz="1200" b="1">
                <a:solidFill>
                  <a:schemeClr val="accent2"/>
                </a:solidFill>
                <a:latin typeface="Century Gothic" panose="020B0502020202020204" pitchFamily="34" charset="0"/>
              </a:rPr>
              <a:t>Colorado</a:t>
            </a:r>
          </a:p>
        </p:txBody>
      </p:sp>
      <p:sp>
        <p:nvSpPr>
          <p:cNvPr id="15" name="Rectangle 14">
            <a:extLst>
              <a:ext uri="{FF2B5EF4-FFF2-40B4-BE49-F238E27FC236}">
                <a16:creationId xmlns:a16="http://schemas.microsoft.com/office/drawing/2014/main" id="{792411EE-204C-2A45-945B-329B527BAFF7}"/>
              </a:ext>
            </a:extLst>
          </p:cNvPr>
          <p:cNvSpPr/>
          <p:nvPr/>
        </p:nvSpPr>
        <p:spPr>
          <a:xfrm>
            <a:off x="2760840" y="1892524"/>
            <a:ext cx="1742533" cy="276999"/>
          </a:xfrm>
          <a:prstGeom prst="rect">
            <a:avLst/>
          </a:prstGeom>
        </p:spPr>
        <p:txBody>
          <a:bodyPr wrap="square">
            <a:spAutoFit/>
          </a:bodyPr>
          <a:lstStyle/>
          <a:p>
            <a:pPr lvl="0" algn="ctr"/>
            <a:r>
              <a:rPr lang="en-US" sz="1200" b="1">
                <a:solidFill>
                  <a:schemeClr val="accent2"/>
                </a:solidFill>
                <a:latin typeface="Century Gothic" panose="020B0502020202020204" pitchFamily="34" charset="0"/>
              </a:rPr>
              <a:t>Mississippi</a:t>
            </a:r>
          </a:p>
        </p:txBody>
      </p:sp>
      <p:sp>
        <p:nvSpPr>
          <p:cNvPr id="16" name="Rectangle 15">
            <a:extLst>
              <a:ext uri="{FF2B5EF4-FFF2-40B4-BE49-F238E27FC236}">
                <a16:creationId xmlns:a16="http://schemas.microsoft.com/office/drawing/2014/main" id="{A8DA35C0-9CDA-4B41-B74F-A200DDD89324}"/>
              </a:ext>
            </a:extLst>
          </p:cNvPr>
          <p:cNvSpPr/>
          <p:nvPr/>
        </p:nvSpPr>
        <p:spPr>
          <a:xfrm>
            <a:off x="4688934" y="1892524"/>
            <a:ext cx="1645920" cy="276999"/>
          </a:xfrm>
          <a:prstGeom prst="rect">
            <a:avLst/>
          </a:prstGeom>
        </p:spPr>
        <p:txBody>
          <a:bodyPr wrap="square">
            <a:spAutoFit/>
          </a:bodyPr>
          <a:lstStyle/>
          <a:p>
            <a:pPr lvl="0" algn="ctr"/>
            <a:r>
              <a:rPr lang="en-US" sz="1200" b="1">
                <a:solidFill>
                  <a:schemeClr val="accent2"/>
                </a:solidFill>
                <a:latin typeface="Century Gothic" panose="020B0502020202020204" pitchFamily="34" charset="0"/>
              </a:rPr>
              <a:t>Massachusetts</a:t>
            </a:r>
          </a:p>
        </p:txBody>
      </p:sp>
      <p:sp>
        <p:nvSpPr>
          <p:cNvPr id="17" name="Rectangle 16">
            <a:extLst>
              <a:ext uri="{FF2B5EF4-FFF2-40B4-BE49-F238E27FC236}">
                <a16:creationId xmlns:a16="http://schemas.microsoft.com/office/drawing/2014/main" id="{059F71D0-04F7-F04B-8028-D342CD6E5FC5}"/>
              </a:ext>
            </a:extLst>
          </p:cNvPr>
          <p:cNvSpPr/>
          <p:nvPr/>
        </p:nvSpPr>
        <p:spPr>
          <a:xfrm>
            <a:off x="6568721" y="1892524"/>
            <a:ext cx="1645920" cy="276999"/>
          </a:xfrm>
          <a:prstGeom prst="rect">
            <a:avLst/>
          </a:prstGeom>
        </p:spPr>
        <p:txBody>
          <a:bodyPr wrap="square">
            <a:spAutoFit/>
          </a:bodyPr>
          <a:lstStyle/>
          <a:p>
            <a:pPr lvl="0" algn="ctr"/>
            <a:r>
              <a:rPr lang="en-US" sz="1200" b="1">
                <a:solidFill>
                  <a:schemeClr val="accent2"/>
                </a:solidFill>
                <a:latin typeface="Century Gothic" panose="020B0502020202020204" pitchFamily="34" charset="0"/>
              </a:rPr>
              <a:t>Customer contracts</a:t>
            </a:r>
          </a:p>
        </p:txBody>
      </p:sp>
      <p:pic>
        <p:nvPicPr>
          <p:cNvPr id="18" name="Graphic 17">
            <a:extLst>
              <a:ext uri="{FF2B5EF4-FFF2-40B4-BE49-F238E27FC236}">
                <a16:creationId xmlns:a16="http://schemas.microsoft.com/office/drawing/2014/main" id="{F741F816-D8E9-174B-8D45-0C9235EE7F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9226" y="1353978"/>
            <a:ext cx="484909" cy="404091"/>
          </a:xfrm>
          <a:prstGeom prst="rect">
            <a:avLst/>
          </a:prstGeom>
        </p:spPr>
      </p:pic>
      <p:pic>
        <p:nvPicPr>
          <p:cNvPr id="21" name="Graphic 20">
            <a:extLst>
              <a:ext uri="{FF2B5EF4-FFF2-40B4-BE49-F238E27FC236}">
                <a16:creationId xmlns:a16="http://schemas.microsoft.com/office/drawing/2014/main" id="{40CD8A68-5AB2-D84D-8A54-855C8219FC3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44502" y="1377069"/>
            <a:ext cx="415636" cy="357909"/>
          </a:xfrm>
          <a:prstGeom prst="rect">
            <a:avLst/>
          </a:prstGeom>
        </p:spPr>
      </p:pic>
      <p:pic>
        <p:nvPicPr>
          <p:cNvPr id="22" name="Graphic 21">
            <a:extLst>
              <a:ext uri="{FF2B5EF4-FFF2-40B4-BE49-F238E27FC236}">
                <a16:creationId xmlns:a16="http://schemas.microsoft.com/office/drawing/2014/main" id="{5727F95D-264B-794F-B25F-435A5C0CAA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98305" y="1342432"/>
            <a:ext cx="427182" cy="427182"/>
          </a:xfrm>
          <a:prstGeom prst="rect">
            <a:avLst/>
          </a:prstGeom>
        </p:spPr>
      </p:pic>
      <p:sp>
        <p:nvSpPr>
          <p:cNvPr id="23" name="Slide Number Placeholder 2">
            <a:extLst>
              <a:ext uri="{FF2B5EF4-FFF2-40B4-BE49-F238E27FC236}">
                <a16:creationId xmlns:a16="http://schemas.microsoft.com/office/drawing/2014/main" id="{EF00AEA9-4867-42C0-AC43-4ED00F329458}"/>
              </a:ext>
            </a:extLst>
          </p:cNvPr>
          <p:cNvSpPr txBox="1">
            <a:spLocks/>
          </p:cNvSpPr>
          <p:nvPr/>
        </p:nvSpPr>
        <p:spPr>
          <a:xfrm>
            <a:off x="0" y="4917939"/>
            <a:ext cx="555565" cy="273844"/>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19354FB-B65D-304A-87F1-1F203383217A}" type="slidenum">
              <a:rPr lang="en-US" smtClean="0"/>
              <a:pPr algn="ctr"/>
              <a:t>9</a:t>
            </a:fld>
            <a:endParaRPr lang="en-US"/>
          </a:p>
        </p:txBody>
      </p:sp>
      <p:sp>
        <p:nvSpPr>
          <p:cNvPr id="3" name="TextBox 2">
            <a:extLst>
              <a:ext uri="{FF2B5EF4-FFF2-40B4-BE49-F238E27FC236}">
                <a16:creationId xmlns:a16="http://schemas.microsoft.com/office/drawing/2014/main" id="{73E5E71C-3B2E-44E8-A271-5DB03CB18339}"/>
              </a:ext>
            </a:extLst>
          </p:cNvPr>
          <p:cNvSpPr txBox="1"/>
          <p:nvPr/>
        </p:nvSpPr>
        <p:spPr>
          <a:xfrm>
            <a:off x="555565" y="752155"/>
            <a:ext cx="7990193" cy="338554"/>
          </a:xfrm>
          <a:prstGeom prst="rect">
            <a:avLst/>
          </a:prstGeom>
          <a:noFill/>
        </p:spPr>
        <p:txBody>
          <a:bodyPr wrap="square" rtlCol="0">
            <a:spAutoFit/>
          </a:bodyPr>
          <a:lstStyle/>
          <a:p>
            <a:r>
              <a:rPr lang="en-US" sz="1600">
                <a:latin typeface="Century Gothic" panose="020B0502020202020204" pitchFamily="34" charset="0"/>
              </a:rPr>
              <a:t>InterPayments automates state-level compliance down to the details</a:t>
            </a:r>
          </a:p>
        </p:txBody>
      </p:sp>
      <p:pic>
        <p:nvPicPr>
          <p:cNvPr id="7" name="Graphic 6" descr="No sign outline">
            <a:extLst>
              <a:ext uri="{FF2B5EF4-FFF2-40B4-BE49-F238E27FC236}">
                <a16:creationId xmlns:a16="http://schemas.microsoft.com/office/drawing/2014/main" id="{1E941C68-F82B-BBE0-6CA6-74BBD58E3E9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20184" y="1342432"/>
            <a:ext cx="427182" cy="427182"/>
          </a:xfrm>
          <a:prstGeom prst="rect">
            <a:avLst/>
          </a:prstGeom>
        </p:spPr>
      </p:pic>
    </p:spTree>
    <p:extLst>
      <p:ext uri="{BB962C8B-B14F-4D97-AF65-F5344CB8AC3E}">
        <p14:creationId xmlns:p14="http://schemas.microsoft.com/office/powerpoint/2010/main" val="34851272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9.9|34.3|66.6"/>
</p:tagLst>
</file>

<file path=ppt/theme/theme1.xml><?xml version="1.0" encoding="utf-8"?>
<a:theme xmlns:a="http://schemas.openxmlformats.org/drawingml/2006/main" name="Office Theme">
  <a:themeElements>
    <a:clrScheme name="Custom 1">
      <a:dk1>
        <a:srgbClr val="1B1B1A"/>
      </a:dk1>
      <a:lt1>
        <a:srgbClr val="FFFFFF"/>
      </a:lt1>
      <a:dk2>
        <a:srgbClr val="44546A"/>
      </a:dk2>
      <a:lt2>
        <a:srgbClr val="E7E6E6"/>
      </a:lt2>
      <a:accent1>
        <a:srgbClr val="04BC89"/>
      </a:accent1>
      <a:accent2>
        <a:srgbClr val="1B1C1B"/>
      </a:accent2>
      <a:accent3>
        <a:srgbClr val="093D4E"/>
      </a:accent3>
      <a:accent4>
        <a:srgbClr val="FFC000"/>
      </a:accent4>
      <a:accent5>
        <a:srgbClr val="538B8A"/>
      </a:accent5>
      <a:accent6>
        <a:srgbClr val="499D96"/>
      </a:accent6>
      <a:hlink>
        <a:srgbClr val="30BC89"/>
      </a:hlink>
      <a:folHlink>
        <a:srgbClr val="093D4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780C8C4-EACD-471C-BFA8-382B554D8557}" vid="{83158BF5-1AC9-40CF-8A28-60AE5AB3D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1790D178E5E44AA18F831D1A5CC663" ma:contentTypeVersion="17" ma:contentTypeDescription="Create a new document." ma:contentTypeScope="" ma:versionID="5b9dcac624fdfd39cee6b5e98c816457">
  <xsd:schema xmlns:xsd="http://www.w3.org/2001/XMLSchema" xmlns:xs="http://www.w3.org/2001/XMLSchema" xmlns:p="http://schemas.microsoft.com/office/2006/metadata/properties" xmlns:ns1="http://schemas.microsoft.com/sharepoint/v3" xmlns:ns2="b77215a0-17f7-451a-9ce1-793ff734747e" xmlns:ns3="d2ba3ee2-f1a6-4d7a-9230-4f3f0bc273a1" targetNamespace="http://schemas.microsoft.com/office/2006/metadata/properties" ma:root="true" ma:fieldsID="15bf29091f4e2cada288897e5bfa38ff" ns1:_="" ns2:_="" ns3:_="">
    <xsd:import namespace="http://schemas.microsoft.com/sharepoint/v3"/>
    <xsd:import namespace="b77215a0-17f7-451a-9ce1-793ff734747e"/>
    <xsd:import namespace="d2ba3ee2-f1a6-4d7a-9230-4f3f0bc273a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7215a0-17f7-451a-9ce1-793ff73474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6ca30c4-d2ee-49bb-ba2b-d377f57860e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2ba3ee2-f1a6-4d7a-9230-4f3f0bc273a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46df6768-1a28-402a-a43b-f4067102ea53}" ma:internalName="TaxCatchAll" ma:showField="CatchAllData" ma:web="d2ba3ee2-f1a6-4d7a-9230-4f3f0bc273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2ba3ee2-f1a6-4d7a-9230-4f3f0bc273a1">
      <UserInfo>
        <DisplayName>Tyler Gothelf</DisplayName>
        <AccountId>97</AccountId>
        <AccountType/>
      </UserInfo>
    </SharedWithUsers>
    <_ip_UnifiedCompliancePolicyUIAction xmlns="http://schemas.microsoft.com/sharepoint/v3" xsi:nil="true"/>
    <lcf76f155ced4ddcb4097134ff3c332f xmlns="b77215a0-17f7-451a-9ce1-793ff734747e">
      <Terms xmlns="http://schemas.microsoft.com/office/infopath/2007/PartnerControls"/>
    </lcf76f155ced4ddcb4097134ff3c332f>
    <_ip_UnifiedCompliancePolicyProperties xmlns="http://schemas.microsoft.com/sharepoint/v3" xsi:nil="true"/>
    <TaxCatchAll xmlns="d2ba3ee2-f1a6-4d7a-9230-4f3f0bc273a1" xsi:nil="true"/>
  </documentManagement>
</p:properties>
</file>

<file path=customXml/itemProps1.xml><?xml version="1.0" encoding="utf-8"?>
<ds:datastoreItem xmlns:ds="http://schemas.openxmlformats.org/officeDocument/2006/customXml" ds:itemID="{921F800D-6AEC-4580-B48A-8581CA36BB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77215a0-17f7-451a-9ce1-793ff734747e"/>
    <ds:schemaRef ds:uri="d2ba3ee2-f1a6-4d7a-9230-4f3f0bc273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FC2910-4C38-49AD-AE0C-69ED8836E70E}">
  <ds:schemaRefs>
    <ds:schemaRef ds:uri="http://schemas.microsoft.com/sharepoint/v3/contenttype/forms"/>
  </ds:schemaRefs>
</ds:datastoreItem>
</file>

<file path=customXml/itemProps3.xml><?xml version="1.0" encoding="utf-8"?>
<ds:datastoreItem xmlns:ds="http://schemas.openxmlformats.org/officeDocument/2006/customXml" ds:itemID="{1BE7B948-C5CC-4400-BA1A-0906AB4508A5}">
  <ds:schemaRefs>
    <ds:schemaRef ds:uri="http://purl.org/dc/elements/1.1/"/>
    <ds:schemaRef ds:uri="http://schemas.microsoft.com/office/infopath/2007/PartnerControls"/>
    <ds:schemaRef ds:uri="d2ba3ee2-f1a6-4d7a-9230-4f3f0bc273a1"/>
    <ds:schemaRef ds:uri="http://purl.org/dc/dcmitype/"/>
    <ds:schemaRef ds:uri="http://schemas.openxmlformats.org/package/2006/metadata/core-properties"/>
    <ds:schemaRef ds:uri="http://purl.org/dc/terms/"/>
    <ds:schemaRef ds:uri="http://www.w3.org/XML/1998/namespace"/>
    <ds:schemaRef ds:uri="http://schemas.microsoft.com/office/2006/documentManagement/types"/>
    <ds:schemaRef ds:uri="b77215a0-17f7-451a-9ce1-793ff734747e"/>
    <ds:schemaRef ds:uri="http://schemas.microsoft.com/office/2006/metadata/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Office Theme</Template>
  <TotalTime>4950</TotalTime>
  <Words>2525</Words>
  <Application>Microsoft Macintosh PowerPoint</Application>
  <PresentationFormat>On-screen Show (16:9)</PresentationFormat>
  <Paragraphs>394</Paragraphs>
  <Slides>20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Century Gothic</vt:lpstr>
      <vt:lpstr>Poppins</vt:lpstr>
      <vt:lpstr>Poppins Light</vt:lpstr>
      <vt:lpstr>Times New Roman</vt:lpstr>
      <vt:lpstr>Office Theme</vt:lpstr>
      <vt:lpstr>WorldPay and InterPayments </vt:lpstr>
      <vt:lpstr>With you today</vt:lpstr>
      <vt:lpstr>Agenda</vt:lpstr>
      <vt:lpstr>PowerPoint Presentation</vt:lpstr>
      <vt:lpstr>Payment costs keep rising for B2B merchants</vt:lpstr>
      <vt:lpstr>Enterprise partners and current merchant platforms</vt:lpstr>
      <vt:lpstr>PowerPoint Presentation</vt:lpstr>
      <vt:lpstr>The critical components of compliance</vt:lpstr>
      <vt:lpstr>Examples of state-level surcharge compliance</vt:lpstr>
      <vt:lpstr>Business case: Patterson</vt:lpstr>
      <vt:lpstr>3-part surcharging integration</vt:lpstr>
      <vt:lpstr>Resources &amp; Next Steps</vt:lpstr>
      <vt:lpstr>InterPayments works like sales tax, but for card fees</vt:lpstr>
      <vt:lpstr>  Appendix   Thank You</vt:lpstr>
      <vt:lpstr>B2B merchants are tired of credit card fees</vt:lpstr>
      <vt:lpstr>Joint Value Proposition </vt:lpstr>
      <vt:lpstr>InterPayments Overview</vt:lpstr>
      <vt:lpstr>Surcharging is not one-size-fits-all</vt:lpstr>
      <vt:lpstr>Case Study: Supplier recovers $360k in &lt;30 days</vt:lpstr>
      <vt:lpstr>Why work together?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Affiliate Partnership: Customized &amp; Compliant  Credit Card Surcharging Technology</dc:title>
  <dc:creator>Suzanne Vandenberg</dc:creator>
  <cp:lastModifiedBy>Suzanne Vandenberg</cp:lastModifiedBy>
  <cp:revision>73</cp:revision>
  <cp:lastPrinted>2020-11-04T17:37:18Z</cp:lastPrinted>
  <dcterms:created xsi:type="dcterms:W3CDTF">2022-02-03T04:18:43Z</dcterms:created>
  <dcterms:modified xsi:type="dcterms:W3CDTF">2023-07-13T14:12:27Z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0x010100431790D178E5E44AA18F831D1A5CC663</vt:lpwstr>
  </property>
  <property fmtid="{D5CDD505-2E9C-101B-9397-08002B2CF9AE}" pid="3" name="MediaServiceImageTags">
    <vt:lpwstr/>
  </property>
</Properties>
</file>